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256" r:id="rId5"/>
    <p:sldId id="274" r:id="rId6"/>
    <p:sldId id="2076137120" r:id="rId7"/>
    <p:sldId id="2076137121" r:id="rId8"/>
    <p:sldId id="2076137122" r:id="rId9"/>
    <p:sldId id="267" r:id="rId10"/>
    <p:sldId id="305" r:id="rId11"/>
    <p:sldId id="308" r:id="rId12"/>
    <p:sldId id="2076137123" r:id="rId13"/>
    <p:sldId id="276" r:id="rId14"/>
    <p:sldId id="2076137116" r:id="rId15"/>
    <p:sldId id="2076137124" r:id="rId16"/>
    <p:sldId id="2076137125" r:id="rId17"/>
    <p:sldId id="277" r:id="rId18"/>
    <p:sldId id="279" r:id="rId19"/>
    <p:sldId id="275" r:id="rId20"/>
    <p:sldId id="2076137071" r:id="rId21"/>
    <p:sldId id="25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9"/>
    <a:srgbClr val="A20C33"/>
    <a:srgbClr val="2396D3"/>
    <a:srgbClr val="AB284B"/>
    <a:srgbClr val="5C5A59"/>
    <a:srgbClr val="89799F"/>
    <a:srgbClr val="DA9EAD"/>
    <a:srgbClr val="A7A8AC"/>
    <a:srgbClr val="99C6E6"/>
    <a:srgbClr val="66A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D5630-54B3-4084-B01A-60895572CFFD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4EB6C-D4E6-4706-AD1B-FEA4C0260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4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E71FDC-1743-46B4-BDC5-B046CC46C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AB849B-1185-4FF9-9CB8-14EB3625A0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3" y="579116"/>
            <a:ext cx="2340000" cy="526682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70EEB53C-8C1C-4860-B744-00DD6C21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635" y="2316093"/>
            <a:ext cx="11261427" cy="149036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en-US" dirty="0"/>
            </a:b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90AEBD2-817F-4215-BB54-76D813357D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636" y="3913336"/>
            <a:ext cx="11261427" cy="50980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075AA343-377B-41C6-9D2F-D46552CCF0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268" y="5451551"/>
            <a:ext cx="6379569" cy="4069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B9DEFA85-FC64-40A6-AB9A-966532EC0D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68" y="5879805"/>
            <a:ext cx="6379569" cy="4069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40643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прав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55B5E7-7126-4328-8B95-4FEF460D6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38" y="0"/>
            <a:ext cx="4656162" cy="61293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5" y="522295"/>
            <a:ext cx="6972014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8802B1-7E1D-4137-A5E9-524E03AAEE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11" y="1637414"/>
            <a:ext cx="6972015" cy="449192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EBD1D04-626A-4779-BA3C-802FBBCB8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3" y="1085860"/>
            <a:ext cx="6972014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00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9788" y="522295"/>
            <a:ext cx="6696278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8802B1-7E1D-4137-A5E9-524E03AAEE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9784" y="1637414"/>
            <a:ext cx="6696279" cy="449192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EBD1D04-626A-4779-BA3C-802FBBCB8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9786" y="1085860"/>
            <a:ext cx="6696278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6414D3-AD5A-4239-9957-0F0D1ABAFC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6165" cy="61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25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522295"/>
            <a:ext cx="11258449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88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522295"/>
            <a:ext cx="11258449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EBD1D04-626A-4779-BA3C-802FBBCB8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2" y="1085860"/>
            <a:ext cx="11258449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F3D660E-5D8B-4B86-B556-6519DE83312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7612" y="1637414"/>
            <a:ext cx="11258451" cy="449192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/>
              <a:t>Контент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48592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7614" y="479762"/>
            <a:ext cx="11258449" cy="1008793"/>
          </a:xfrm>
          <a:prstGeom prst="rect">
            <a:avLst/>
          </a:prstGeom>
        </p:spPr>
        <p:txBody>
          <a:bodyPr tIns="36000" bIns="36000" anchor="t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2 строки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F3D660E-5D8B-4B86-B556-6519DE83312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7612" y="1637414"/>
            <a:ext cx="11258451" cy="449192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/>
              <a:t>Контент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03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522295"/>
            <a:ext cx="11258449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EBD1D04-626A-4779-BA3C-802FBBCB8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2" y="1085860"/>
            <a:ext cx="11258449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F3D660E-5D8B-4B86-B556-6519DE83312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7613" y="1637414"/>
            <a:ext cx="5508000" cy="449192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/>
              <a:t>Контент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DF2B9A-5D85-4116-B2BD-3A26D879227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8063" y="1637415"/>
            <a:ext cx="5508000" cy="449192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ru-RU" dirty="0"/>
              <a:t>Контент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78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 контента_2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522295"/>
            <a:ext cx="11258449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EBD1D04-626A-4779-BA3C-802FBBCB8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7613" y="1085860"/>
            <a:ext cx="5508000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 1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F3D660E-5D8B-4B86-B556-6519DE83312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7613" y="1637414"/>
            <a:ext cx="5508000" cy="449192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/>
              <a:t>Контент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DF2B9A-5D85-4116-B2BD-3A26D879227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8063" y="1637415"/>
            <a:ext cx="5508000" cy="449192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ru-RU" dirty="0"/>
              <a:t>Контент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1358157-297A-4BA4-AD4C-71CCC11D3B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8062" y="1087481"/>
            <a:ext cx="5508001" cy="3618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подзаголовка 2</a:t>
            </a:r>
          </a:p>
        </p:txBody>
      </p:sp>
    </p:spTree>
    <p:extLst>
      <p:ext uri="{BB962C8B-B14F-4D97-AF65-F5344CB8AC3E}">
        <p14:creationId xmlns:p14="http://schemas.microsoft.com/office/powerpoint/2010/main" val="152866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_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522295"/>
            <a:ext cx="11258449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8802B1-7E1D-4137-A5E9-524E03AAEE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11" y="1633095"/>
            <a:ext cx="3600000" cy="449192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EBD1D04-626A-4779-BA3C-802FBBCB8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7612" y="1085860"/>
            <a:ext cx="3600000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 1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6A007A74-8B08-400F-90CB-7358243BF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1297" y="1633095"/>
            <a:ext cx="3600000" cy="449192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5CF6B7FA-688F-40A4-A7BF-C21ECEE391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4984" y="1633095"/>
            <a:ext cx="3600000" cy="449192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F7F65D-2461-4064-BA51-056FE2C6F2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1298" y="1085860"/>
            <a:ext cx="3600000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5pPr marL="182880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подзаголовка 2</a:t>
            </a:r>
          </a:p>
          <a:p>
            <a:pPr lvl="4"/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9497D4AF-5F77-48ED-AE37-32E2791997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4984" y="1085860"/>
            <a:ext cx="3611079" cy="3651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  <a:lvl5pPr marL="182880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5pPr>
          </a:lstStyle>
          <a:p>
            <a:pPr lvl="0"/>
            <a:r>
              <a:rPr lang="ru-RU" dirty="0"/>
              <a:t>Образец подзаголовка 3</a:t>
            </a:r>
          </a:p>
          <a:p>
            <a:pPr lvl="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257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522295"/>
            <a:ext cx="11258449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EBD1D04-626A-4779-BA3C-802FBBCB8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2" y="1085860"/>
            <a:ext cx="11258449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Диаграмма 4">
            <a:extLst>
              <a:ext uri="{FF2B5EF4-FFF2-40B4-BE49-F238E27FC236}">
                <a16:creationId xmlns:a16="http://schemas.microsoft.com/office/drawing/2014/main" id="{4DD92B9D-FA9F-4F1D-9D36-A2F394B944D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5938" y="1628775"/>
            <a:ext cx="11160124" cy="450056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/>
            </a:lvl1pPr>
          </a:lstStyle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749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522295"/>
            <a:ext cx="11258449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EBD1D04-626A-4779-BA3C-802FBBCB8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2" y="1085860"/>
            <a:ext cx="11258449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id="{7E8E5DD2-D753-4DCA-AE5F-7929C1CA0BB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" y="1628775"/>
            <a:ext cx="11160125" cy="450056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/>
            </a:lvl1pPr>
          </a:lstStyle>
          <a:p>
            <a:r>
              <a:rPr lang="ru-RU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982822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подзалог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522295"/>
            <a:ext cx="11258449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C100AA-4F13-463E-B89F-FFD839E62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2" y="1085860"/>
            <a:ext cx="11258449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2879" y="6319011"/>
            <a:ext cx="468000" cy="365125"/>
          </a:xfrm>
        </p:spPr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692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разделитель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BECDD5-A5EF-41F8-A7DA-A9124EBA41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CFFE1-6E28-46EC-BA8F-C2E0F6A97D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2421859"/>
            <a:ext cx="11160126" cy="152266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582877F-43B3-4757-B99A-7C19C87BD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DB62B0-A595-463A-B2EE-387080CABF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73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_разделитель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7EFFB4-7BD3-4905-A6C7-638531CBE6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CFFE1-6E28-46EC-BA8F-C2E0F6A97D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2421859"/>
            <a:ext cx="11160126" cy="152266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582877F-43B3-4757-B99A-7C19C87BD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DB62B0-A595-463A-B2EE-387080CABF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532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_разделитель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4BB827-BBA3-45CE-A84D-3B8EDFEA46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CFFE1-6E28-46EC-BA8F-C2E0F6A97D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2421859"/>
            <a:ext cx="11160126" cy="152266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582877F-43B3-4757-B99A-7C19C87BD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DB62B0-A595-463A-B2EE-387080CABF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797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лайд_разделитель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A415BF-D871-4403-ACD4-A40941186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CFFE1-6E28-46EC-BA8F-C2E0F6A97D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2421859"/>
            <a:ext cx="11160126" cy="152266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582877F-43B3-4757-B99A-7C19C87BD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DB62B0-A595-463A-B2EE-387080CABF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569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73D732-879C-45B3-A0BF-D96C844645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DB62B0-A595-463A-B2EE-387080CABF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8560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F35A92-267D-4CB5-996A-1541A6092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687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 блок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28682" y="6356350"/>
            <a:ext cx="463318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F9B9559A-03C7-4E98-9080-C2A2C982A7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Объект 3"/>
          <p:cNvSpPr>
            <a:spLocks noGrp="1"/>
          </p:cNvSpPr>
          <p:nvPr>
            <p:ph sz="quarter" idx="11" hasCustomPrompt="1"/>
          </p:nvPr>
        </p:nvSpPr>
        <p:spPr>
          <a:xfrm>
            <a:off x="488875" y="1656522"/>
            <a:ext cx="5328829" cy="454425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Контент</a:t>
            </a:r>
          </a:p>
          <a:p>
            <a:pPr lvl="1"/>
            <a:r>
              <a:rPr lang="en-US" dirty="0"/>
              <a:t>2 </a:t>
            </a:r>
            <a:r>
              <a:rPr lang="ru-RU" dirty="0"/>
              <a:t>уровень</a:t>
            </a:r>
          </a:p>
          <a:p>
            <a:pPr lvl="2"/>
            <a:r>
              <a:rPr lang="en-US" dirty="0"/>
              <a:t>3 </a:t>
            </a:r>
            <a:r>
              <a:rPr lang="ru-RU" dirty="0"/>
              <a:t>уровень</a:t>
            </a:r>
          </a:p>
          <a:p>
            <a:pPr lvl="3"/>
            <a:r>
              <a:rPr lang="en-US" dirty="0"/>
              <a:t>4 </a:t>
            </a:r>
            <a:r>
              <a:rPr lang="ru-RU" dirty="0"/>
              <a:t>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2" hasCustomPrompt="1"/>
          </p:nvPr>
        </p:nvSpPr>
        <p:spPr>
          <a:xfrm>
            <a:off x="6312309" y="1656522"/>
            <a:ext cx="5328829" cy="454425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Контент</a:t>
            </a:r>
          </a:p>
          <a:p>
            <a:pPr lvl="1"/>
            <a:r>
              <a:rPr lang="en-US" dirty="0"/>
              <a:t>2 </a:t>
            </a:r>
            <a:r>
              <a:rPr lang="ru-RU" dirty="0"/>
              <a:t>уровень</a:t>
            </a:r>
          </a:p>
          <a:p>
            <a:pPr lvl="2"/>
            <a:r>
              <a:rPr lang="en-US" dirty="0"/>
              <a:t>3 </a:t>
            </a:r>
            <a:r>
              <a:rPr lang="ru-RU" dirty="0"/>
              <a:t>уровень</a:t>
            </a:r>
          </a:p>
          <a:p>
            <a:pPr lvl="3"/>
            <a:r>
              <a:rPr lang="en-US" dirty="0"/>
              <a:t>4 </a:t>
            </a:r>
            <a:r>
              <a:rPr lang="ru-RU" dirty="0"/>
              <a:t>уровень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8875" y="1033669"/>
            <a:ext cx="11152263" cy="4770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Aft>
                <a:spcPts val="600"/>
              </a:spcAft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875" y="444640"/>
            <a:ext cx="8681629" cy="50951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defRPr lang="ru-RU" sz="32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637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522295"/>
            <a:ext cx="11258449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8802B1-7E1D-4137-A5E9-524E03AAEE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11" y="1637414"/>
            <a:ext cx="11258449" cy="449192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EBD1D04-626A-4779-BA3C-802FBBCB8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2" y="1085860"/>
            <a:ext cx="11258449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53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EE48DF-4995-4D55-A06B-5251F4DAD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288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908049"/>
            <a:ext cx="11258449" cy="720725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C100AA-4F13-463E-B89F-FFD839E62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2" y="1706699"/>
            <a:ext cx="11258449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2879" y="6319011"/>
            <a:ext cx="468000" cy="365125"/>
          </a:xfrm>
        </p:spPr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90A083-AB75-41D6-8440-AE2123B06E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3429000"/>
            <a:ext cx="11160125" cy="2700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600"/>
            </a:lvl2pPr>
            <a:lvl3pPr marL="1143000" indent="-228600">
              <a:buFont typeface="Wingdings" panose="05000000000000000000" pitchFamily="2" charset="2"/>
              <a:buChar char="§"/>
              <a:defRPr sz="14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5490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верху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3F0EDD-9ED8-46B1-B3D6-0AF2B09E9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8"/>
          <a:stretch/>
        </p:blipFill>
        <p:spPr>
          <a:xfrm>
            <a:off x="0" y="0"/>
            <a:ext cx="12192000" cy="288085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7D41486-5E01-4F3F-9B10-8D55F161E8C2}"/>
              </a:ext>
            </a:extLst>
          </p:cNvPr>
          <p:cNvSpPr/>
          <p:nvPr userDrawn="1"/>
        </p:nvSpPr>
        <p:spPr>
          <a:xfrm>
            <a:off x="0" y="0"/>
            <a:ext cx="6477000" cy="2880851"/>
          </a:xfrm>
          <a:prstGeom prst="rect">
            <a:avLst/>
          </a:prstGeom>
          <a:gradFill flip="none" rotWithShape="1">
            <a:gsLst>
              <a:gs pos="0">
                <a:srgbClr val="08091B">
                  <a:alpha val="80000"/>
                </a:srgbClr>
              </a:gs>
              <a:gs pos="10000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lIns="0" tIns="0" rIns="0" bIns="0"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908049"/>
            <a:ext cx="11258449" cy="720725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C100AA-4F13-463E-B89F-FFD839E62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2" y="1706699"/>
            <a:ext cx="11258449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2879" y="6319011"/>
            <a:ext cx="468000" cy="365125"/>
          </a:xfrm>
        </p:spPr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90A083-AB75-41D6-8440-AE2123B06E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3429000"/>
            <a:ext cx="11160125" cy="2700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600"/>
            </a:lvl2pPr>
            <a:lvl3pPr marL="1143000" indent="-228600">
              <a:buFont typeface="Wingdings" panose="05000000000000000000" pitchFamily="2" charset="2"/>
              <a:buChar char="§"/>
              <a:defRPr sz="14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6748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рый фон_блок текста_прямо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3">
            <a:extLst>
              <a:ext uri="{FF2B5EF4-FFF2-40B4-BE49-F238E27FC236}">
                <a16:creationId xmlns:a16="http://schemas.microsoft.com/office/drawing/2014/main" id="{565E970F-0F17-4251-AD32-3628C8506765}"/>
              </a:ext>
            </a:extLst>
          </p:cNvPr>
          <p:cNvSpPr/>
          <p:nvPr userDrawn="1"/>
        </p:nvSpPr>
        <p:spPr>
          <a:xfrm>
            <a:off x="0" y="2880851"/>
            <a:ext cx="12191999" cy="39771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8965" dist="38100" dir="16200000" rotWithShape="0">
              <a:prstClr val="black">
                <a:alpha val="27824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1913" dist="50800" dir="5400000" algn="ctr" rotWithShape="0">
                  <a:schemeClr val="tx1">
                    <a:lumMod val="65000"/>
                    <a:lumOff val="35000"/>
                    <a:alpha val="30897"/>
                  </a:schemeClr>
                </a:outerShdw>
              </a:effectLst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908049"/>
            <a:ext cx="11258449" cy="720725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C100AA-4F13-463E-B89F-FFD839E62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2" y="1706699"/>
            <a:ext cx="11258449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2879" y="6319011"/>
            <a:ext cx="468000" cy="365125"/>
          </a:xfrm>
        </p:spPr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90A083-AB75-41D6-8440-AE2123B06E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3429000"/>
            <a:ext cx="11160125" cy="2700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600"/>
            </a:lvl2pPr>
            <a:lvl3pPr marL="1143000" indent="-228600">
              <a:buFont typeface="Wingdings" panose="05000000000000000000" pitchFamily="2" charset="2"/>
              <a:buChar char="§"/>
              <a:defRPr sz="14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ECF6C4-4C76-4BAB-90C7-F53ED7563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89" y="6432273"/>
            <a:ext cx="3960000" cy="138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1C20FB-2214-47A6-B0F5-C0A2F5A022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063" y="6283346"/>
            <a:ext cx="1908000" cy="43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9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рый фон_блок текста_скругленны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3">
            <a:extLst>
              <a:ext uri="{FF2B5EF4-FFF2-40B4-BE49-F238E27FC236}">
                <a16:creationId xmlns:a16="http://schemas.microsoft.com/office/drawing/2014/main" id="{F02EF73C-B7D9-4644-94CB-452DB47AC09F}"/>
              </a:ext>
            </a:extLst>
          </p:cNvPr>
          <p:cNvSpPr/>
          <p:nvPr userDrawn="1"/>
        </p:nvSpPr>
        <p:spPr>
          <a:xfrm>
            <a:off x="156000" y="2802451"/>
            <a:ext cx="11880000" cy="4690550"/>
          </a:xfrm>
          <a:prstGeom prst="roundRect">
            <a:avLst>
              <a:gd name="adj" fmla="val 4867"/>
            </a:avLst>
          </a:prstGeom>
          <a:solidFill>
            <a:schemeClr val="bg1"/>
          </a:solidFill>
          <a:ln>
            <a:noFill/>
          </a:ln>
          <a:effectLst>
            <a:outerShdw blurRad="448965" dist="38100" dir="16200000" rotWithShape="0">
              <a:prstClr val="black">
                <a:alpha val="27824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1913" dist="50800" dir="5400000" algn="ctr" rotWithShape="0">
                  <a:schemeClr val="tx1">
                    <a:lumMod val="65000"/>
                    <a:lumOff val="35000"/>
                    <a:alpha val="30897"/>
                  </a:schemeClr>
                </a:outerShdw>
              </a:effectLst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908049"/>
            <a:ext cx="11258449" cy="720725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C100AA-4F13-463E-B89F-FFD839E62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2" y="1706699"/>
            <a:ext cx="11258449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2879" y="6319011"/>
            <a:ext cx="468000" cy="365125"/>
          </a:xfrm>
        </p:spPr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90A083-AB75-41D6-8440-AE2123B06E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3429000"/>
            <a:ext cx="11160125" cy="2700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600"/>
            </a:lvl2pPr>
            <a:lvl3pPr marL="1143000" indent="-228600">
              <a:buFont typeface="Wingdings" panose="05000000000000000000" pitchFamily="2" charset="2"/>
              <a:buChar char="§"/>
              <a:defRPr sz="14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ECF6C4-4C76-4BAB-90C7-F53ED7563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89" y="6432273"/>
            <a:ext cx="3960000" cy="138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1C20FB-2214-47A6-B0F5-C0A2F5A022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063" y="6283346"/>
            <a:ext cx="1908000" cy="43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9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рый фон_белый блок справ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5" y="522295"/>
            <a:ext cx="6972014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8802B1-7E1D-4137-A5E9-524E03AAEE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11" y="1637414"/>
            <a:ext cx="6972015" cy="449192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EBD1D04-626A-4779-BA3C-802FBBCB8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3" y="1085860"/>
            <a:ext cx="6972014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0" name="Прямоугольник: скругленные верхние углы 9">
            <a:extLst>
              <a:ext uri="{FF2B5EF4-FFF2-40B4-BE49-F238E27FC236}">
                <a16:creationId xmlns:a16="http://schemas.microsoft.com/office/drawing/2014/main" id="{9773D9D5-656C-47BA-B030-8D26B1892EF9}"/>
              </a:ext>
            </a:extLst>
          </p:cNvPr>
          <p:cNvSpPr/>
          <p:nvPr userDrawn="1"/>
        </p:nvSpPr>
        <p:spPr>
          <a:xfrm rot="16200000">
            <a:off x="6983898" y="921235"/>
            <a:ext cx="6129338" cy="4286866"/>
          </a:xfrm>
          <a:prstGeom prst="round2SameRect">
            <a:avLst>
              <a:gd name="adj1" fmla="val 9398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381000" dist="38100" dir="16200000" algn="ctr" rotWithShape="0">
              <a:schemeClr val="tx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2E367F-EB7C-4930-A030-1527B2985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16925" y="522296"/>
            <a:ext cx="3259138" cy="5180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764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5" y="522295"/>
            <a:ext cx="6972014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8802B1-7E1D-4137-A5E9-524E03AAEE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11" y="1637414"/>
            <a:ext cx="6972015" cy="449192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EBD1D04-626A-4779-BA3C-802FBBCB8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3" y="1085860"/>
            <a:ext cx="6972014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9FB8DD-E770-4F3E-8290-977D8E750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5838" y="0"/>
            <a:ext cx="4656162" cy="612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1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0B12A3-98BF-4186-9306-F7367966C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2879" y="6319011"/>
            <a:ext cx="4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5C5A59"/>
                </a:solidFill>
              </a:defRPr>
            </a:lvl1pPr>
          </a:lstStyle>
          <a:p>
            <a:fld id="{65DB62B0-A595-463A-B2EE-387080CABF9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7550AA2-2901-4ED8-9442-E3A4F7D1251F}"/>
              </a:ext>
            </a:extLst>
          </p:cNvPr>
          <p:cNvGrpSpPr/>
          <p:nvPr userDrawn="1"/>
        </p:nvGrpSpPr>
        <p:grpSpPr>
          <a:xfrm>
            <a:off x="519685" y="6277973"/>
            <a:ext cx="11156377" cy="436455"/>
            <a:chOff x="519685" y="6277973"/>
            <a:chExt cx="11156377" cy="436455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B5455EC-22B0-441E-9663-7B824246ED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8062" y="6277973"/>
              <a:ext cx="1908000" cy="43645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2F5180C-DCA5-4CE5-866B-7C0B785DB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85" y="6425222"/>
              <a:ext cx="4003200" cy="140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074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75" r:id="rId4"/>
    <p:sldLayoutId id="2147483676" r:id="rId5"/>
    <p:sldLayoutId id="2147483678" r:id="rId6"/>
    <p:sldLayoutId id="2147483677" r:id="rId7"/>
    <p:sldLayoutId id="2147483670" r:id="rId8"/>
    <p:sldLayoutId id="2147483679" r:id="rId9"/>
    <p:sldLayoutId id="2147483671" r:id="rId10"/>
    <p:sldLayoutId id="2147483672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9" r:id="rId17"/>
    <p:sldLayoutId id="2147483667" r:id="rId18"/>
    <p:sldLayoutId id="2147483668" r:id="rId19"/>
    <p:sldLayoutId id="2147483680" r:id="rId20"/>
    <p:sldLayoutId id="2147483681" r:id="rId21"/>
    <p:sldLayoutId id="2147483682" r:id="rId22"/>
    <p:sldLayoutId id="2147483683" r:id="rId23"/>
    <p:sldLayoutId id="2147483674" r:id="rId24"/>
    <p:sldLayoutId id="2147483673" r:id="rId25"/>
    <p:sldLayoutId id="2147483684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ferit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E358DA24-89DC-4285-89F3-1E5361EE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600" dirty="0"/>
              <a:t>В авангарде цифровой трансформации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5E115DDC-6BB5-4699-A94B-E59662840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Softline </a:t>
            </a:r>
            <a:r>
              <a:rPr lang="ru-RU" dirty="0"/>
              <a:t>Мультиоблако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AD9C5DB-369E-41E8-944C-DA16C9967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Владимир Калин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BEA062FB-9851-4290-A911-0E6526100C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Руководитель направления </a:t>
            </a:r>
            <a:r>
              <a:rPr lang="en-US" dirty="0"/>
              <a:t>SL </a:t>
            </a:r>
            <a:r>
              <a:rPr lang="ru-RU" dirty="0" err="1"/>
              <a:t>Мультиоблако</a:t>
            </a:r>
            <a:r>
              <a:rPr lang="ru-RU" dirty="0"/>
              <a:t> в СЗФО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2A9381-3E59-433E-8BD4-183DF75C0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700" y="6048128"/>
            <a:ext cx="1770170" cy="42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26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07AE-97FD-405E-98BB-77CD40975B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Репликация и восстановление в облаке </a:t>
            </a:r>
            <a:r>
              <a:rPr lang="en-US" dirty="0"/>
              <a:t>Softline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B830D-A93A-4E96-96FC-DEF2A961B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Softline </a:t>
            </a:r>
            <a:r>
              <a:rPr lang="ru-RU" dirty="0"/>
              <a:t>размещает резервные площадки в своем облаке и в резервной инфраструктуре заказчиков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05792-88F1-46A6-8C94-691CD78B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9">
            <a:extLst>
              <a:ext uri="{FF2B5EF4-FFF2-40B4-BE49-F238E27FC236}">
                <a16:creationId xmlns:a16="http://schemas.microsoft.com/office/drawing/2014/main" id="{1FBB68CB-6229-47FD-BF5A-422FD0BB7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2" b="39192"/>
          <a:stretch/>
        </p:blipFill>
        <p:spPr>
          <a:xfrm>
            <a:off x="9743537" y="0"/>
            <a:ext cx="2448463" cy="562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3020B0-8585-4331-8A43-D5811F10B37E}"/>
              </a:ext>
            </a:extLst>
          </p:cNvPr>
          <p:cNvSpPr txBox="1"/>
          <p:nvPr/>
        </p:nvSpPr>
        <p:spPr>
          <a:xfrm>
            <a:off x="515938" y="1882021"/>
            <a:ext cx="6458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Возможна репликация с любого облака или зарубежных платформ виртуализации: </a:t>
            </a:r>
            <a:r>
              <a:rPr lang="en-US" dirty="0">
                <a:cs typeface="Segoe UI Semilight"/>
              </a:rPr>
              <a:t>VMware, OpenStack, Microsoft Hyper-V, </a:t>
            </a:r>
            <a:r>
              <a:rPr lang="en-US" dirty="0" err="1">
                <a:cs typeface="Segoe UI Semilight"/>
              </a:rPr>
              <a:t>OpenNebula</a:t>
            </a:r>
            <a:r>
              <a:rPr lang="en-US" dirty="0">
                <a:cs typeface="Segoe UI Semilight"/>
              </a:rPr>
              <a:t>, Microsoft Azure, AWS, Google Cloud Platform, Oracle</a:t>
            </a:r>
            <a:r>
              <a:rPr lang="ru-RU" dirty="0">
                <a:cs typeface="Segoe UI Semilight"/>
              </a:rPr>
              <a:t> </a:t>
            </a:r>
            <a:r>
              <a:rPr lang="en-US" dirty="0">
                <a:cs typeface="Segoe UI Semilight"/>
              </a:rPr>
              <a:t>Cloud</a:t>
            </a:r>
            <a:endParaRPr lang="ru-RU" dirty="0">
              <a:cs typeface="Segoe UI Semi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 также с российских </a:t>
            </a:r>
            <a:r>
              <a:rPr lang="ru-RU" dirty="0">
                <a:cs typeface="Segoe UI Semilight"/>
              </a:rPr>
              <a:t>облачных платформ</a:t>
            </a:r>
            <a:r>
              <a:rPr lang="en-US" dirty="0">
                <a:cs typeface="Segoe UI Semilight"/>
              </a:rPr>
              <a:t>: VK Cloud, Yandex Cloud, </a:t>
            </a:r>
            <a:r>
              <a:rPr lang="en-US" dirty="0" err="1">
                <a:cs typeface="Segoe UI Semilight"/>
              </a:rPr>
              <a:t>SberCloud</a:t>
            </a:r>
            <a:r>
              <a:rPr lang="en-US" dirty="0">
                <a:cs typeface="Segoe UI Semilight"/>
              </a:rPr>
              <a:t>, CROC Cloud, </a:t>
            </a:r>
            <a:r>
              <a:rPr lang="ru-RU" dirty="0">
                <a:cs typeface="Segoe UI Semilight"/>
              </a:rPr>
              <a:t>Базис.</a:t>
            </a:r>
            <a:r>
              <a:rPr lang="en-US" dirty="0">
                <a:cs typeface="Segoe UI Semilight"/>
              </a:rPr>
              <a:t>Cloud, KVM, Bare</a:t>
            </a:r>
            <a:r>
              <a:rPr lang="ru-RU" dirty="0">
                <a:cs typeface="Segoe UI Semilight"/>
              </a:rPr>
              <a:t> </a:t>
            </a:r>
            <a:r>
              <a:rPr lang="en-US" dirty="0">
                <a:cs typeface="Segoe UI Semilight"/>
              </a:rPr>
              <a:t>metal</a:t>
            </a:r>
            <a:endParaRPr lang="ru-RU" dirty="0">
              <a:cs typeface="Segoe UI Semi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Позволяет снизить затраты на резервную инфраструктуру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Помогает избавиться от зависимости от одного облака или платформы виртуализации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Репликация происходит в фоновом режиме, не нужно останавливать рабочие процессы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Унифицированный подход и минимальное время простоя при переключении на резервную площадку</a:t>
            </a:r>
            <a:endParaRPr lang="en-US" dirty="0"/>
          </a:p>
        </p:txBody>
      </p:sp>
      <p:pic>
        <p:nvPicPr>
          <p:cNvPr id="7" name="Picture 2" descr="Free vector cloud connection abstract concept illustration">
            <a:extLst>
              <a:ext uri="{FF2B5EF4-FFF2-40B4-BE49-F238E27FC236}">
                <a16:creationId xmlns:a16="http://schemas.microsoft.com/office/drawing/2014/main" id="{6343229A-38D2-4749-8FB3-C42FC9D69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t="8957" r="9375" b="13477"/>
          <a:stretch/>
        </p:blipFill>
        <p:spPr bwMode="auto">
          <a:xfrm>
            <a:off x="6919869" y="1572515"/>
            <a:ext cx="4957010" cy="462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27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EA23-E889-41F8-8EE8-2FB9892659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/>
              <a:t>Резервное копирование в </a:t>
            </a:r>
            <a:r>
              <a:rPr lang="en-US" sz="2800" dirty="0"/>
              <a:t>Softline </a:t>
            </a:r>
            <a:r>
              <a:rPr lang="ru-RU" sz="2800" dirty="0"/>
              <a:t>Мультиоблако </a:t>
            </a:r>
            <a:endParaRPr lang="ru-RU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C9369-FB25-4902-8CC6-2697DF3B4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11</a:t>
            </a:fld>
            <a:endParaRPr lang="ru-R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340CFA2-B77E-4332-9426-91175C570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2" y="1085860"/>
            <a:ext cx="11258449" cy="365125"/>
          </a:xfrm>
        </p:spPr>
        <p:txBody>
          <a:bodyPr/>
          <a:lstStyle/>
          <a:p>
            <a:r>
              <a:rPr lang="ru-RU" sz="1800" dirty="0"/>
              <a:t>из инфраструктуры глобальных облачных провайдеров </a:t>
            </a:r>
            <a:endParaRPr lang="en-US" sz="1800" dirty="0"/>
          </a:p>
          <a:p>
            <a:endParaRPr lang="en-US" dirty="0"/>
          </a:p>
        </p:txBody>
      </p:sp>
      <p:sp>
        <p:nvSpPr>
          <p:cNvPr id="7" name="Подзаголовок 1">
            <a:extLst>
              <a:ext uri="{FF2B5EF4-FFF2-40B4-BE49-F238E27FC236}">
                <a16:creationId xmlns:a16="http://schemas.microsoft.com/office/drawing/2014/main" id="{23F26476-8C9F-42AE-BFE0-DDDD802F3284}"/>
              </a:ext>
            </a:extLst>
          </p:cNvPr>
          <p:cNvSpPr>
            <a:spLocks noGrp="1"/>
          </p:cNvSpPr>
          <p:nvPr/>
        </p:nvSpPr>
        <p:spPr>
          <a:xfrm>
            <a:off x="515938" y="1837029"/>
            <a:ext cx="5580063" cy="37503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Veeam Backup </a:t>
            </a:r>
            <a:r>
              <a:rPr lang="ru-RU" sz="1600" dirty="0"/>
              <a:t>для надежного создания и передачи копий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Скорость </a:t>
            </a:r>
            <a:r>
              <a:rPr lang="ru-RU" sz="1600" dirty="0"/>
              <a:t>как ключевой фактор, когда необходимо сверхбыстрое восстановление данных для всех видов чрезвычайных ситуаций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Снижение рисков </a:t>
            </a:r>
            <a:r>
              <a:rPr lang="ru-RU" sz="1600" dirty="0"/>
              <a:t>по доступности и сохранности приложений и данных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Безопасность</a:t>
            </a:r>
            <a:r>
              <a:rPr lang="en-US" sz="1600" dirty="0"/>
              <a:t> </a:t>
            </a:r>
            <a:r>
              <a:rPr lang="ru-RU" sz="1600" b="1" dirty="0"/>
              <a:t>и сохранность </a:t>
            </a:r>
            <a:r>
              <a:rPr lang="ru-RU" sz="1600" dirty="0"/>
              <a:t>данных за пределами РФ, которые обеспечиваются гарантиями облачного провайдера и соответствует требованиям местного законодательства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/>
              <a:t>Бэкап</a:t>
            </a:r>
            <a:r>
              <a:rPr lang="ru-RU" sz="1600" b="1" dirty="0"/>
              <a:t> </a:t>
            </a:r>
            <a:r>
              <a:rPr lang="en-US" sz="1600" b="1" dirty="0"/>
              <a:t>Office 365 </a:t>
            </a:r>
            <a:r>
              <a:rPr lang="ru-RU" sz="1600" dirty="0"/>
              <a:t>позволяет избежать риска потери доступа к файлам </a:t>
            </a:r>
            <a:r>
              <a:rPr lang="en-US" sz="1600" dirty="0"/>
              <a:t>Office 365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8" name="Подзаголовок 1">
            <a:extLst>
              <a:ext uri="{FF2B5EF4-FFF2-40B4-BE49-F238E27FC236}">
                <a16:creationId xmlns:a16="http://schemas.microsoft.com/office/drawing/2014/main" id="{28D95A69-1A00-44B7-A75B-4513F6191D72}"/>
              </a:ext>
            </a:extLst>
          </p:cNvPr>
          <p:cNvSpPr>
            <a:spLocks noGrp="1"/>
          </p:cNvSpPr>
          <p:nvPr/>
        </p:nvSpPr>
        <p:spPr>
          <a:xfrm>
            <a:off x="6193240" y="1881590"/>
            <a:ext cx="5580063" cy="37503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7815" indent="-285750">
              <a:lnSpc>
                <a:spcPct val="100000"/>
              </a:lnSpc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sz="1600" b="1" dirty="0">
                <a:cs typeface="Segoe UI Semilight"/>
              </a:rPr>
              <a:t>Гибкий выбор хранилища: </a:t>
            </a:r>
            <a:r>
              <a:rPr lang="ru-RU" sz="1600" dirty="0">
                <a:cs typeface="Segoe UI Semilight"/>
              </a:rPr>
              <a:t>собственное локальное хранилище, </a:t>
            </a:r>
            <a:r>
              <a:rPr lang="en-US" sz="1600" dirty="0">
                <a:cs typeface="Segoe UI Semilight"/>
              </a:rPr>
              <a:t>Softline </a:t>
            </a:r>
            <a:r>
              <a:rPr lang="ru-RU" sz="1600" dirty="0">
                <a:cs typeface="Segoe UI Semilight"/>
              </a:rPr>
              <a:t>Мультиоблако или ЦОД Киберпротект</a:t>
            </a:r>
            <a:r>
              <a:rPr lang="en-US" sz="1600" dirty="0">
                <a:cs typeface="Segoe UI Semilight"/>
              </a:rPr>
              <a:t> </a:t>
            </a:r>
            <a:endParaRPr lang="ru-RU" sz="1600" dirty="0">
              <a:cs typeface="Segoe UI Semilight"/>
            </a:endParaRPr>
          </a:p>
          <a:p>
            <a:pPr marL="297815" indent="-285750">
              <a:lnSpc>
                <a:spcPct val="100000"/>
              </a:lnSpc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sz="1600" b="1" dirty="0">
                <a:cs typeface="Segoe UI Semilight"/>
              </a:rPr>
              <a:t>Поддержка различных платформ </a:t>
            </a:r>
            <a:r>
              <a:rPr lang="ru-RU" sz="1600" dirty="0">
                <a:cs typeface="Segoe UI Semilight"/>
              </a:rPr>
              <a:t>российских и западных для бэкапа в </a:t>
            </a:r>
            <a:r>
              <a:rPr lang="en-US" sz="1600" dirty="0">
                <a:cs typeface="Segoe UI Semilight"/>
              </a:rPr>
              <a:t>Softline </a:t>
            </a:r>
            <a:r>
              <a:rPr lang="ru-RU" sz="1600" dirty="0">
                <a:cs typeface="Segoe UI Semilight"/>
              </a:rPr>
              <a:t>Мультиоблако</a:t>
            </a:r>
          </a:p>
          <a:p>
            <a:pPr marL="297815" indent="-285750">
              <a:lnSpc>
                <a:spcPct val="100000"/>
              </a:lnSpc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sz="1600" b="1" dirty="0">
                <a:cs typeface="Segoe UI Semilight"/>
              </a:rPr>
              <a:t>Простая и быстрая настройка </a:t>
            </a:r>
            <a:r>
              <a:rPr lang="ru-RU" sz="1600" dirty="0">
                <a:cs typeface="Segoe UI Semilight"/>
              </a:rPr>
              <a:t>резервного копирования для данных любой сложности</a:t>
            </a:r>
          </a:p>
          <a:p>
            <a:pPr marL="297815" indent="-285750">
              <a:lnSpc>
                <a:spcPct val="100000"/>
              </a:lnSpc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sz="1600" b="1" dirty="0">
                <a:cs typeface="Segoe UI Semilight"/>
              </a:rPr>
              <a:t>Уникальная защита </a:t>
            </a:r>
            <a:r>
              <a:rPr lang="ru-RU" sz="1600" dirty="0">
                <a:cs typeface="Segoe UI Semilight"/>
              </a:rPr>
              <a:t>от вирусов-шифровальщиков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Соответствие требованиям регуляторов РФ: </a:t>
            </a:r>
            <a:r>
              <a:rPr lang="ru-RU" sz="1600" b="1" dirty="0"/>
              <a:t>ГОСТ Р 57580.1- 2017, ФЗ-152 и ФЗ-187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669DF1-2766-46A5-8B82-48BFD2F9AB73}"/>
              </a:ext>
            </a:extLst>
          </p:cNvPr>
          <p:cNvSpPr txBox="1"/>
          <p:nvPr/>
        </p:nvSpPr>
        <p:spPr>
          <a:xfrm>
            <a:off x="2348255" y="1450985"/>
            <a:ext cx="191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Veeam Backup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83100B-5E7F-4917-900B-84473A2FCD38}"/>
              </a:ext>
            </a:extLst>
          </p:cNvPr>
          <p:cNvSpPr txBox="1"/>
          <p:nvPr/>
        </p:nvSpPr>
        <p:spPr>
          <a:xfrm>
            <a:off x="7596277" y="1450985"/>
            <a:ext cx="277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Бэкап</a:t>
            </a:r>
            <a:r>
              <a:rPr lang="ru-RU" b="1" dirty="0">
                <a:solidFill>
                  <a:srgbClr val="C00000"/>
                </a:solidFill>
              </a:rPr>
              <a:t> от Киберпротект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8D389C-C30A-47E2-ADDB-6A18ADE9BC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2" b="39192"/>
          <a:stretch/>
        </p:blipFill>
        <p:spPr>
          <a:xfrm>
            <a:off x="9743537" y="0"/>
            <a:ext cx="2448463" cy="5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E611-6E7F-47E9-AA4F-944399607C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Управление контейнерами </a:t>
            </a:r>
            <a:r>
              <a:rPr lang="en-US" dirty="0"/>
              <a:t>K8s</a:t>
            </a:r>
            <a:r>
              <a:rPr lang="ru-RU" dirty="0"/>
              <a:t> в облаке </a:t>
            </a:r>
            <a:r>
              <a:rPr lang="en-US" dirty="0"/>
              <a:t>Softline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310708-B2AC-4D0B-8BC8-001A96F55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Решение на базе вендора Флант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223E4-F2C7-417A-BCB7-9DCD1FB6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9">
            <a:extLst>
              <a:ext uri="{FF2B5EF4-FFF2-40B4-BE49-F238E27FC236}">
                <a16:creationId xmlns:a16="http://schemas.microsoft.com/office/drawing/2014/main" id="{94148A19-830A-471C-8B4F-4C00D7C68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2" b="39192"/>
          <a:stretch/>
        </p:blipFill>
        <p:spPr>
          <a:xfrm>
            <a:off x="9743537" y="0"/>
            <a:ext cx="2448463" cy="562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435B83-313E-4703-A93E-8E6C2051713F}"/>
              </a:ext>
            </a:extLst>
          </p:cNvPr>
          <p:cNvSpPr txBox="1"/>
          <p:nvPr/>
        </p:nvSpPr>
        <p:spPr bwMode="auto">
          <a:xfrm>
            <a:off x="417612" y="1644211"/>
            <a:ext cx="5678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>
                <a:solidFill>
                  <a:srgbClr val="5B23AD"/>
                </a:solidFill>
                <a:latin typeface="Segoe UI Semibold"/>
                <a:cs typeface="Segoe UI Semibold"/>
              </a:rPr>
              <a:t>Контейнеры решают следующие задачи:</a:t>
            </a:r>
            <a:endParaRPr lang="ru-RU" sz="2000" dirty="0">
              <a:solidFill>
                <a:srgbClr val="5B23AD"/>
              </a:solidFill>
              <a:latin typeface="Segoe UI Semibold"/>
              <a:cs typeface="Segoe UI Semibol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98D55E-6FB8-4FAD-87C9-A16BA11281E6}"/>
              </a:ext>
            </a:extLst>
          </p:cNvPr>
          <p:cNvSpPr/>
          <p:nvPr/>
        </p:nvSpPr>
        <p:spPr>
          <a:xfrm>
            <a:off x="417612" y="2044321"/>
            <a:ext cx="56783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515" indent="-171450">
              <a:lnSpc>
                <a:spcPct val="100000"/>
              </a:lnSpc>
              <a:spcAft>
                <a:spcPts val="300"/>
              </a:spcAft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dirty="0">
                <a:cs typeface="Segoe UI Semilight"/>
              </a:rPr>
              <a:t>Ускоренная разработка и высокая частота релизов</a:t>
            </a:r>
          </a:p>
          <a:p>
            <a:pPr marL="183515" indent="-171450">
              <a:lnSpc>
                <a:spcPct val="100000"/>
              </a:lnSpc>
              <a:spcAft>
                <a:spcPts val="300"/>
              </a:spcAft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dirty="0">
                <a:cs typeface="Segoe UI Semilight"/>
              </a:rPr>
              <a:t>Легкое масштабирование и балансировка нагрузки в условиях кластера </a:t>
            </a:r>
            <a:endParaRPr lang="en-US" dirty="0">
              <a:cs typeface="Segoe UI Semilight"/>
            </a:endParaRPr>
          </a:p>
          <a:p>
            <a:pPr marL="183515" indent="-171450">
              <a:lnSpc>
                <a:spcPct val="100000"/>
              </a:lnSpc>
              <a:spcAft>
                <a:spcPts val="300"/>
              </a:spcAft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dirty="0">
                <a:cs typeface="Segoe UI Semilight"/>
              </a:rPr>
              <a:t>Автоматизация развертывания </a:t>
            </a:r>
          </a:p>
          <a:p>
            <a:pPr marL="183515" indent="-171450">
              <a:lnSpc>
                <a:spcPct val="100000"/>
              </a:lnSpc>
              <a:spcAft>
                <a:spcPts val="300"/>
              </a:spcAft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dirty="0">
                <a:cs typeface="Segoe UI Semilight"/>
              </a:rPr>
              <a:t>Сокращение расходов на развертывание и поддержку собственной платформы </a:t>
            </a:r>
          </a:p>
          <a:p>
            <a:pPr marL="183515" indent="-171450">
              <a:lnSpc>
                <a:spcPct val="100000"/>
              </a:lnSpc>
              <a:spcAft>
                <a:spcPts val="300"/>
              </a:spcAft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dirty="0">
                <a:cs typeface="Segoe UI Semilight"/>
              </a:rPr>
              <a:t>Сокращение штата инженеров </a:t>
            </a:r>
          </a:p>
          <a:p>
            <a:pPr marL="183515" indent="-171450">
              <a:lnSpc>
                <a:spcPct val="100000"/>
              </a:lnSpc>
              <a:spcAft>
                <a:spcPts val="300"/>
              </a:spcAft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dirty="0">
                <a:cs typeface="Segoe UI Semilight"/>
              </a:rPr>
              <a:t>Аудит и логирование системы </a:t>
            </a:r>
          </a:p>
          <a:p>
            <a:pPr marL="183515" indent="-171450">
              <a:lnSpc>
                <a:spcPct val="100000"/>
              </a:lnSpc>
              <a:spcAft>
                <a:spcPts val="300"/>
              </a:spcAft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dirty="0">
                <a:cs typeface="Segoe UI Semilight"/>
              </a:rPr>
              <a:t>Автоматизация взаимодействия с окружением для разработки</a:t>
            </a:r>
          </a:p>
          <a:p>
            <a:pPr marL="183515" indent="-171450">
              <a:lnSpc>
                <a:spcPct val="100000"/>
              </a:lnSpc>
              <a:spcAft>
                <a:spcPts val="300"/>
              </a:spcAft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dirty="0">
                <a:cs typeface="Segoe UI Semilight"/>
              </a:rPr>
              <a:t>Единый стандарт и среда для запуска приложений </a:t>
            </a:r>
          </a:p>
          <a:p>
            <a:pPr marL="183515" indent="-171450">
              <a:lnSpc>
                <a:spcPct val="100000"/>
              </a:lnSpc>
              <a:spcAft>
                <a:spcPts val="300"/>
              </a:spcAft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dirty="0">
                <a:cs typeface="Segoe UI Semilight"/>
              </a:rPr>
              <a:t>Автоматизация работы с данными  </a:t>
            </a:r>
            <a:endParaRPr lang="ru-RU" sz="1600" dirty="0">
              <a:cs typeface="Segoe UI Semi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1C64B-5555-46E2-8E14-99F1554A127F}"/>
              </a:ext>
            </a:extLst>
          </p:cNvPr>
          <p:cNvSpPr txBox="1"/>
          <p:nvPr/>
        </p:nvSpPr>
        <p:spPr bwMode="auto">
          <a:xfrm>
            <a:off x="6282914" y="1644211"/>
            <a:ext cx="5678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>
                <a:solidFill>
                  <a:srgbClr val="5B23AD"/>
                </a:solidFill>
                <a:latin typeface="Segoe UI Semibold"/>
                <a:cs typeface="Segoe UI Semibold"/>
              </a:rPr>
              <a:t>Преимущества </a:t>
            </a:r>
            <a:r>
              <a:rPr lang="en-US" sz="2000" b="1" spc="-10" dirty="0">
                <a:solidFill>
                  <a:srgbClr val="5B23AD"/>
                </a:solidFill>
                <a:latin typeface="Segoe UI Semibold"/>
                <a:cs typeface="Segoe UI Semibold"/>
              </a:rPr>
              <a:t>Deckhouse </a:t>
            </a:r>
            <a:r>
              <a:rPr lang="ru-RU" sz="2000" b="1" spc="-10" dirty="0">
                <a:solidFill>
                  <a:srgbClr val="5B23AD"/>
                </a:solidFill>
                <a:latin typeface="Segoe UI Semibold"/>
                <a:cs typeface="Segoe UI Semibold"/>
              </a:rPr>
              <a:t>от </a:t>
            </a:r>
            <a:r>
              <a:rPr lang="ru-RU" sz="2000" b="1" spc="-10" dirty="0" err="1">
                <a:solidFill>
                  <a:srgbClr val="5B23AD"/>
                </a:solidFill>
                <a:latin typeface="Segoe UI Semibold"/>
                <a:cs typeface="Segoe UI Semibold"/>
              </a:rPr>
              <a:t>Фланта</a:t>
            </a:r>
            <a:r>
              <a:rPr lang="ru-RU" sz="2000" b="1" spc="-10" dirty="0">
                <a:solidFill>
                  <a:srgbClr val="5B23AD"/>
                </a:solidFill>
                <a:latin typeface="Segoe UI Semibold"/>
                <a:cs typeface="Segoe UI Semibold"/>
              </a:rPr>
              <a:t>:</a:t>
            </a:r>
            <a:endParaRPr lang="ru-RU" sz="2000" dirty="0">
              <a:solidFill>
                <a:srgbClr val="5B23AD"/>
              </a:solidFill>
              <a:latin typeface="Segoe UI Semibold"/>
              <a:cs typeface="Segoe UI Semibol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5505A-E8ED-4529-98B6-AD503001B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0" y="2237547"/>
            <a:ext cx="836809" cy="836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C15F82-4E87-4A5B-87FB-2844D6F59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76103" y="4307282"/>
            <a:ext cx="802227" cy="8022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6C7BEB-4063-4832-A26D-0F7270234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416577" y="2475388"/>
            <a:ext cx="1102381" cy="1102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9E1AEC-9495-4A69-8FBB-A5A00F5E8A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125186" y="3267582"/>
            <a:ext cx="846474" cy="846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5E9555-2DC9-4806-8C75-AEFC94BA30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0466464" y="3808265"/>
            <a:ext cx="1002605" cy="10026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B12AEE-7AF8-4464-A75E-771AA48DE153}"/>
              </a:ext>
            </a:extLst>
          </p:cNvPr>
          <p:cNvSpPr txBox="1"/>
          <p:nvPr/>
        </p:nvSpPr>
        <p:spPr>
          <a:xfrm>
            <a:off x="7097086" y="2315361"/>
            <a:ext cx="207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Kubernetes-</a:t>
            </a:r>
            <a:r>
              <a:rPr lang="ru-RU" dirty="0"/>
              <a:t>платформа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D4C533-B0F6-40E4-8093-A303B8786154}"/>
              </a:ext>
            </a:extLst>
          </p:cNvPr>
          <p:cNvSpPr txBox="1"/>
          <p:nvPr/>
        </p:nvSpPr>
        <p:spPr>
          <a:xfrm>
            <a:off x="7097086" y="3477890"/>
            <a:ext cx="207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Управление инцидентами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0EA166-A247-4BF8-89AD-79C8F8F1C1F3}"/>
              </a:ext>
            </a:extLst>
          </p:cNvPr>
          <p:cNvSpPr txBox="1"/>
          <p:nvPr/>
        </p:nvSpPr>
        <p:spPr>
          <a:xfrm>
            <a:off x="8769850" y="2887690"/>
            <a:ext cx="207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Виртуализация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030ED8-8FCF-4711-B418-CF745867EF7C}"/>
              </a:ext>
            </a:extLst>
          </p:cNvPr>
          <p:cNvSpPr txBox="1"/>
          <p:nvPr/>
        </p:nvSpPr>
        <p:spPr>
          <a:xfrm>
            <a:off x="7249486" y="4537629"/>
            <a:ext cx="207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Мониторинг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485A78-2906-4BB2-976A-DDA239DA5F64}"/>
              </a:ext>
            </a:extLst>
          </p:cNvPr>
          <p:cNvSpPr txBox="1"/>
          <p:nvPr/>
        </p:nvSpPr>
        <p:spPr>
          <a:xfrm>
            <a:off x="8452567" y="4169252"/>
            <a:ext cx="238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CI/CD-</a:t>
            </a:r>
            <a:r>
              <a:rPr lang="ru-RU" dirty="0"/>
              <a:t>инструмент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41D26A-431C-4010-B7CE-F8C8524B41B4}"/>
              </a:ext>
            </a:extLst>
          </p:cNvPr>
          <p:cNvSpPr txBox="1"/>
          <p:nvPr/>
        </p:nvSpPr>
        <p:spPr>
          <a:xfrm>
            <a:off x="7300372" y="5342258"/>
            <a:ext cx="380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расчета стоимости решения обратитесь к вашему менеджеру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289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19E77-BCDD-4486-A2E5-B59BA4D64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Хранилище </a:t>
            </a:r>
            <a:r>
              <a:rPr lang="en-US" dirty="0"/>
              <a:t>S3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B43DB-93AC-4E40-A8B6-B23A90E366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Гиперконвергентное</a:t>
            </a:r>
            <a:r>
              <a:rPr lang="ru-RU" dirty="0"/>
              <a:t> хранилище для ваших данных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3DAB3-CB14-4698-9A60-EB169C23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9">
            <a:extLst>
              <a:ext uri="{FF2B5EF4-FFF2-40B4-BE49-F238E27FC236}">
                <a16:creationId xmlns:a16="http://schemas.microsoft.com/office/drawing/2014/main" id="{765AEED3-E2A3-499A-A98B-B159E01DD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2" b="39192"/>
          <a:stretch/>
        </p:blipFill>
        <p:spPr>
          <a:xfrm>
            <a:off x="9743537" y="0"/>
            <a:ext cx="2448463" cy="562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4734F1-55A0-4AF7-87E8-540F273AF111}"/>
              </a:ext>
            </a:extLst>
          </p:cNvPr>
          <p:cNvSpPr txBox="1"/>
          <p:nvPr/>
        </p:nvSpPr>
        <p:spPr>
          <a:xfrm>
            <a:off x="413165" y="1560352"/>
            <a:ext cx="545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Храните то, что действительно важно для вас: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A6A0F5-E661-47FB-8DBE-0F1289329782}"/>
              </a:ext>
            </a:extLst>
          </p:cNvPr>
          <p:cNvSpPr/>
          <p:nvPr/>
        </p:nvSpPr>
        <p:spPr>
          <a:xfrm>
            <a:off x="497055" y="2022273"/>
            <a:ext cx="5457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Segoe UI Semilight"/>
              </a:rPr>
              <a:t>Любые данные: неструктурированные файлы, объекты, изображения, видео, программный код, архивы, документы и т.д.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4FDE8-81B1-4EA4-A06B-68DB52A4605B}"/>
              </a:ext>
            </a:extLst>
          </p:cNvPr>
          <p:cNvSpPr txBox="1"/>
          <p:nvPr/>
        </p:nvSpPr>
        <p:spPr>
          <a:xfrm>
            <a:off x="413164" y="3010432"/>
            <a:ext cx="607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Храните столько данных, сколько вам необходимо: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28AE33-31A2-4BBD-B7A0-A64095864CC5}"/>
              </a:ext>
            </a:extLst>
          </p:cNvPr>
          <p:cNvSpPr/>
          <p:nvPr/>
        </p:nvSpPr>
        <p:spPr>
          <a:xfrm>
            <a:off x="515938" y="3478237"/>
            <a:ext cx="5580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spcAft>
                <a:spcPts val="300"/>
              </a:spcAft>
              <a:buClr>
                <a:srgbClr val="1B97C0"/>
              </a:buClr>
              <a:tabLst>
                <a:tab pos="156845" algn="l"/>
              </a:tabLst>
            </a:pPr>
            <a:r>
              <a:rPr lang="ru-RU" dirty="0">
                <a:cs typeface="Segoe UI Semilight"/>
              </a:rPr>
              <a:t>Файлы любого объема: </a:t>
            </a:r>
            <a:r>
              <a:rPr lang="ru-RU" dirty="0" err="1">
                <a:cs typeface="Segoe UI Semilight"/>
              </a:rPr>
              <a:t>гиперконвергентное</a:t>
            </a:r>
            <a:r>
              <a:rPr lang="ru-RU" dirty="0">
                <a:cs typeface="Segoe UI Semilight"/>
              </a:rPr>
              <a:t> хранилище имеет неограниченный объем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1D4F18-0A2B-4991-87C0-393D907706ED}"/>
              </a:ext>
            </a:extLst>
          </p:cNvPr>
          <p:cNvSpPr txBox="1"/>
          <p:nvPr/>
        </p:nvSpPr>
        <p:spPr>
          <a:xfrm>
            <a:off x="413163" y="4172707"/>
            <a:ext cx="607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Самые популярные сценарии: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68A1CA-940C-459D-A04B-F9E921C077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206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675329" y="4640754"/>
            <a:ext cx="825763" cy="825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64BFB1-1731-484E-913F-6F8452016F0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206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2565687" y="4499263"/>
            <a:ext cx="1058357" cy="1058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87067A-7CCB-4979-9BD4-3DDDE55AA96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206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4782261" y="4521909"/>
            <a:ext cx="994308" cy="9943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DF2B9A-421B-4CA9-AA60-1E44CA58D203}"/>
              </a:ext>
            </a:extLst>
          </p:cNvPr>
          <p:cNvSpPr txBox="1"/>
          <p:nvPr/>
        </p:nvSpPr>
        <p:spPr>
          <a:xfrm>
            <a:off x="515938" y="5513912"/>
            <a:ext cx="15729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Хранилище для неструктурированных данных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BFDFA6-785E-4856-A2A9-10EFA8995B35}"/>
              </a:ext>
            </a:extLst>
          </p:cNvPr>
          <p:cNvSpPr txBox="1"/>
          <p:nvPr/>
        </p:nvSpPr>
        <p:spPr>
          <a:xfrm>
            <a:off x="2400650" y="5513912"/>
            <a:ext cx="15729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Хранилище для резервных копий (</a:t>
            </a:r>
            <a:r>
              <a:rPr lang="en-US" sz="1400" dirty="0"/>
              <a:t>Backup)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0B90AC-A693-4E8F-8FDC-6D7E4F0F942B}"/>
              </a:ext>
            </a:extLst>
          </p:cNvPr>
          <p:cNvSpPr txBox="1"/>
          <p:nvPr/>
        </p:nvSpPr>
        <p:spPr>
          <a:xfrm>
            <a:off x="4523079" y="5513912"/>
            <a:ext cx="15729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Хранилище для резервного восстановления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7A7FD1-8B9C-4F90-84C4-6D9F024E331B}"/>
              </a:ext>
            </a:extLst>
          </p:cNvPr>
          <p:cNvSpPr txBox="1"/>
          <p:nvPr/>
        </p:nvSpPr>
        <p:spPr>
          <a:xfrm>
            <a:off x="6321813" y="1553361"/>
            <a:ext cx="545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Преимущества </a:t>
            </a:r>
            <a:r>
              <a:rPr lang="en-US" b="1" dirty="0">
                <a:solidFill>
                  <a:srgbClr val="002060"/>
                </a:solidFill>
              </a:rPr>
              <a:t>S3 </a:t>
            </a:r>
            <a:r>
              <a:rPr lang="ru-RU" b="1" dirty="0">
                <a:solidFill>
                  <a:srgbClr val="002060"/>
                </a:solidFill>
              </a:rPr>
              <a:t>хранилища: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AE5533-CB28-4B3E-9B27-A1D95B451581}"/>
              </a:ext>
            </a:extLst>
          </p:cNvPr>
          <p:cNvSpPr txBox="1"/>
          <p:nvPr/>
        </p:nvSpPr>
        <p:spPr>
          <a:xfrm>
            <a:off x="7302259" y="2038862"/>
            <a:ext cx="4889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ru-RU" dirty="0"/>
              <a:t>Гибкость и масштабируемость 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ru-RU" dirty="0"/>
              <a:t>Высокая доступность 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ru-RU" dirty="0"/>
              <a:t>Безопасность данных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ru-RU" dirty="0"/>
              <a:t>Простота в использовании</a:t>
            </a:r>
          </a:p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ru-RU" dirty="0"/>
              <a:t>Экономическая эффективность </a:t>
            </a:r>
            <a:endParaRPr lang="en-US" dirty="0"/>
          </a:p>
        </p:txBody>
      </p:sp>
      <p:sp>
        <p:nvSpPr>
          <p:cNvPr id="19" name="Прямоугольник 21">
            <a:extLst>
              <a:ext uri="{FF2B5EF4-FFF2-40B4-BE49-F238E27FC236}">
                <a16:creationId xmlns:a16="http://schemas.microsoft.com/office/drawing/2014/main" id="{E3661CD6-3F3B-400F-A8F4-E934422A4C87}"/>
              </a:ext>
            </a:extLst>
          </p:cNvPr>
          <p:cNvSpPr/>
          <p:nvPr/>
        </p:nvSpPr>
        <p:spPr bwMode="auto">
          <a:xfrm>
            <a:off x="7498866" y="3610603"/>
            <a:ext cx="3608157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ru-RU" b="1" dirty="0">
                <a:solidFill>
                  <a:srgbClr val="002060"/>
                </a:solidFill>
              </a:rPr>
              <a:t>Типы хранилищ данных в </a:t>
            </a:r>
            <a:r>
              <a:rPr lang="en-US" b="1" dirty="0">
                <a:solidFill>
                  <a:srgbClr val="002060"/>
                </a:solidFill>
              </a:rPr>
              <a:t>S3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E69CA1-4DCB-4E4D-9FC5-517AD93E8537}"/>
              </a:ext>
            </a:extLst>
          </p:cNvPr>
          <p:cNvSpPr txBox="1"/>
          <p:nvPr/>
        </p:nvSpPr>
        <p:spPr bwMode="auto">
          <a:xfrm>
            <a:off x="7106573" y="4927085"/>
            <a:ext cx="1944871" cy="461665"/>
          </a:xfrm>
          <a:prstGeom prst="rect">
            <a:avLst/>
          </a:prstGeom>
          <a:solidFill>
            <a:srgbClr val="3098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1.5 руб/Гб*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694C59-5B46-4899-96DA-22EE8A71E204}"/>
              </a:ext>
            </a:extLst>
          </p:cNvPr>
          <p:cNvSpPr txBox="1"/>
          <p:nvPr/>
        </p:nvSpPr>
        <p:spPr bwMode="auto">
          <a:xfrm>
            <a:off x="9641630" y="4951445"/>
            <a:ext cx="1931714" cy="461665"/>
          </a:xfrm>
          <a:prstGeom prst="rect">
            <a:avLst/>
          </a:prstGeom>
          <a:solidFill>
            <a:srgbClr val="3098B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1 руб/Гб*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7D6AAD-8F3E-4889-9BFE-C7BBDAFBBB63}"/>
              </a:ext>
            </a:extLst>
          </p:cNvPr>
          <p:cNvSpPr txBox="1"/>
          <p:nvPr/>
        </p:nvSpPr>
        <p:spPr bwMode="auto">
          <a:xfrm>
            <a:off x="7053943" y="5485511"/>
            <a:ext cx="4622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*Никаких дополнительных платежей за трафик или количество операций запись/чтение. Оплата только за количество Гб. Цены указаны без НДС.</a:t>
            </a:r>
            <a:endParaRPr lang="en-US" sz="1200" dirty="0"/>
          </a:p>
        </p:txBody>
      </p:sp>
      <p:sp>
        <p:nvSpPr>
          <p:cNvPr id="30" name="Rectangle 30">
            <a:extLst>
              <a:ext uri="{FF2B5EF4-FFF2-40B4-BE49-F238E27FC236}">
                <a16:creationId xmlns:a16="http://schemas.microsoft.com/office/drawing/2014/main" id="{06C48961-77B4-4CA8-946C-D63DCE0C0FA5}"/>
              </a:ext>
            </a:extLst>
          </p:cNvPr>
          <p:cNvSpPr/>
          <p:nvPr/>
        </p:nvSpPr>
        <p:spPr bwMode="auto">
          <a:xfrm>
            <a:off x="6679951" y="3986992"/>
            <a:ext cx="2621567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dirty="0">
                <a:ln w="0"/>
                <a:solidFill>
                  <a:srgbClr val="3098B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теплое хранилище </a:t>
            </a:r>
            <a:endParaRPr lang="en-US" sz="2500" dirty="0">
              <a:ln w="0"/>
              <a:solidFill>
                <a:srgbClr val="3098B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ectangle 31">
            <a:extLst>
              <a:ext uri="{FF2B5EF4-FFF2-40B4-BE49-F238E27FC236}">
                <a16:creationId xmlns:a16="http://schemas.microsoft.com/office/drawing/2014/main" id="{C5DBE7FB-47B9-45B7-AE7F-28AE5FCE8ACE}"/>
              </a:ext>
            </a:extLst>
          </p:cNvPr>
          <p:cNvSpPr/>
          <p:nvPr/>
        </p:nvSpPr>
        <p:spPr bwMode="auto">
          <a:xfrm>
            <a:off x="9296342" y="3987702"/>
            <a:ext cx="2621567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dirty="0">
                <a:ln w="0"/>
                <a:solidFill>
                  <a:srgbClr val="3098B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холодное хранилище</a:t>
            </a:r>
            <a:endParaRPr lang="en-US" sz="2500" dirty="0">
              <a:ln w="0"/>
              <a:solidFill>
                <a:srgbClr val="3098B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481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07AE-97FD-405E-98BB-77CD40975B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Segoe UI (Основной текст)"/>
              </a:rPr>
              <a:t>Хранение данных в Облаке Softline по ФЗ 152(УЗ-2)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B830D-A93A-4E96-96FC-DEF2A961B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Softline </a:t>
            </a:r>
            <a:r>
              <a:rPr lang="ru-RU" dirty="0"/>
              <a:t>Мультиоблако предлагает защищенное облако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05792-88F1-46A6-8C94-691CD78B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9">
            <a:extLst>
              <a:ext uri="{FF2B5EF4-FFF2-40B4-BE49-F238E27FC236}">
                <a16:creationId xmlns:a16="http://schemas.microsoft.com/office/drawing/2014/main" id="{1FBB68CB-6229-47FD-BF5A-422FD0BB7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2" b="39192"/>
          <a:stretch/>
        </p:blipFill>
        <p:spPr>
          <a:xfrm>
            <a:off x="9743537" y="0"/>
            <a:ext cx="2448463" cy="5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7742AA-3E68-4A49-BF00-A1DBDA624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48108" y="1517245"/>
            <a:ext cx="1263480" cy="1263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04EBBA-FDBB-43A5-8E03-58D00D082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73631" y="2931118"/>
            <a:ext cx="1412434" cy="1412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4668B9-0F87-4B5E-885A-080299920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03622" y="4628825"/>
            <a:ext cx="1561388" cy="1561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875AF6-9D01-42C6-A7A4-66C97289C5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064132" y="4711484"/>
            <a:ext cx="1394254" cy="1394254"/>
          </a:xfrm>
          <a:prstGeom prst="rect">
            <a:avLst/>
          </a:prstGeom>
        </p:spPr>
      </p:pic>
      <p:pic>
        <p:nvPicPr>
          <p:cNvPr id="10" name="Graphic 9" descr="Clock">
            <a:extLst>
              <a:ext uri="{FF2B5EF4-FFF2-40B4-BE49-F238E27FC236}">
                <a16:creationId xmlns:a16="http://schemas.microsoft.com/office/drawing/2014/main" id="{A51894D0-4B1A-4D14-9852-6E65198659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5956939" y="2944037"/>
            <a:ext cx="1608641" cy="16086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294524-F58D-46D2-A158-3A6129A95958}"/>
              </a:ext>
            </a:extLst>
          </p:cNvPr>
          <p:cNvSpPr/>
          <p:nvPr/>
        </p:nvSpPr>
        <p:spPr bwMode="auto">
          <a:xfrm>
            <a:off x="2376172" y="1714688"/>
            <a:ext cx="3537524" cy="1099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302895">
              <a:lnSpc>
                <a:spcPct val="104200"/>
              </a:lnSpc>
              <a:spcBef>
                <a:spcPts val="60"/>
              </a:spcBef>
              <a:tabLst>
                <a:tab pos="156845" algn="l"/>
              </a:tabLst>
            </a:pPr>
            <a:r>
              <a:rPr lang="ru-RU" sz="1600" spc="-10" dirty="0">
                <a:solidFill>
                  <a:srgbClr val="1C1C1B"/>
                </a:solidFill>
                <a:latin typeface="Segoe UI Semilight"/>
                <a:cs typeface="Segoe UI Semilight"/>
              </a:rPr>
              <a:t>Готовое решение в виде </a:t>
            </a:r>
            <a:r>
              <a:rPr lang="ru-RU" sz="1600" b="1" spc="-10" dirty="0">
                <a:solidFill>
                  <a:srgbClr val="89799F"/>
                </a:solidFill>
                <a:latin typeface="Segoe UI Semilight"/>
                <a:cs typeface="Segoe UI Semilight"/>
              </a:rPr>
              <a:t>защищенной и аттестованной облачной инфраструктуры </a:t>
            </a:r>
            <a:r>
              <a:rPr lang="ru-RU" sz="1600" spc="-10" dirty="0">
                <a:solidFill>
                  <a:srgbClr val="1C1C1B"/>
                </a:solidFill>
                <a:latin typeface="Segoe UI Semilight"/>
                <a:cs typeface="Segoe UI Semilight"/>
              </a:rPr>
              <a:t>в аренду для собственных нужд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27A2E2-F7B0-4675-92C6-EE502653291E}"/>
              </a:ext>
            </a:extLst>
          </p:cNvPr>
          <p:cNvSpPr/>
          <p:nvPr/>
        </p:nvSpPr>
        <p:spPr bwMode="auto">
          <a:xfrm>
            <a:off x="2376172" y="2861748"/>
            <a:ext cx="3684253" cy="209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302895">
              <a:lnSpc>
                <a:spcPct val="104200"/>
              </a:lnSpc>
              <a:spcBef>
                <a:spcPts val="60"/>
              </a:spcBef>
              <a:tabLst>
                <a:tab pos="156845" algn="l"/>
              </a:tabLst>
            </a:pPr>
            <a:r>
              <a:rPr lang="ru-RU" sz="1400" b="1" spc="-10" dirty="0">
                <a:solidFill>
                  <a:srgbClr val="89799F"/>
                </a:solidFill>
                <a:latin typeface="Segoe UI Semilight"/>
                <a:cs typeface="Segoe UI Semilight"/>
              </a:rPr>
              <a:t>Защита ресурсов внутри облачной инфраструктуры </a:t>
            </a:r>
            <a:r>
              <a:rPr lang="ru-RU" sz="1400" spc="-10" dirty="0">
                <a:solidFill>
                  <a:srgbClr val="1C1C1B"/>
                </a:solidFill>
                <a:latin typeface="Segoe UI Semilight"/>
                <a:cs typeface="Segoe UI Semilight"/>
              </a:rPr>
              <a:t>(установка и настройка антивирусной защиты, средств защиты от несанкционированного доступа, сканеров защищенности, реализация межсетевого экранирования, обеспечение защиты каналов связи с использованием криптографической защиты информации или пр.)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D70D58-EEAD-41F6-B083-A42C016AE22E}"/>
              </a:ext>
            </a:extLst>
          </p:cNvPr>
          <p:cNvSpPr/>
          <p:nvPr/>
        </p:nvSpPr>
        <p:spPr bwMode="auto">
          <a:xfrm>
            <a:off x="2376172" y="4982549"/>
            <a:ext cx="3947626" cy="11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302895">
              <a:lnSpc>
                <a:spcPct val="104200"/>
              </a:lnSpc>
              <a:spcBef>
                <a:spcPts val="60"/>
              </a:spcBef>
              <a:tabLst>
                <a:tab pos="156845" algn="l"/>
              </a:tabLst>
            </a:pPr>
            <a:r>
              <a:rPr lang="ru-RU" sz="1400" spc="-10" dirty="0">
                <a:solidFill>
                  <a:srgbClr val="1C1C1B"/>
                </a:solidFill>
                <a:latin typeface="Segoe UI Semilight"/>
                <a:cs typeface="Segoe UI Semilight"/>
              </a:rPr>
              <a:t>Обследование и </a:t>
            </a:r>
            <a:r>
              <a:rPr lang="ru-RU" sz="1400" b="1" spc="-10" dirty="0">
                <a:solidFill>
                  <a:srgbClr val="89799F"/>
                </a:solidFill>
                <a:latin typeface="Segoe UI Semilight"/>
                <a:cs typeface="Segoe UI Semilight"/>
              </a:rPr>
              <a:t>разработка необходимого комплекта документов </a:t>
            </a:r>
            <a:r>
              <a:rPr lang="ru-RU" sz="1400" spc="-10" dirty="0">
                <a:solidFill>
                  <a:srgbClr val="1C1C1B"/>
                </a:solidFill>
                <a:latin typeface="Segoe UI Semilight"/>
                <a:cs typeface="Segoe UI Semilight"/>
              </a:rPr>
              <a:t>на планируемые размещаемые ресурсы в защищенном облаке (политики, положения, инструкции, приказы, акты и пр.)</a:t>
            </a:r>
            <a:endParaRPr lang="ru-RU" sz="1400" dirty="0">
              <a:latin typeface="Segoe UI Semilight"/>
              <a:cs typeface="Segoe UI Semi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151F77-DA7E-4349-A94F-CFD2D5C05A94}"/>
              </a:ext>
            </a:extLst>
          </p:cNvPr>
          <p:cNvSpPr/>
          <p:nvPr/>
        </p:nvSpPr>
        <p:spPr bwMode="auto">
          <a:xfrm>
            <a:off x="7565580" y="1623434"/>
            <a:ext cx="4028372" cy="1099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302895">
              <a:lnSpc>
                <a:spcPct val="104200"/>
              </a:lnSpc>
              <a:spcBef>
                <a:spcPts val="60"/>
              </a:spcBef>
              <a:tabLst>
                <a:tab pos="156845" algn="l"/>
              </a:tabLst>
            </a:pPr>
            <a:r>
              <a:rPr lang="ru-RU" sz="1600" dirty="0">
                <a:solidFill>
                  <a:srgbClr val="1C1C1B"/>
                </a:solidFill>
                <a:latin typeface="Segoe UI Semilight"/>
                <a:cs typeface="Segoe UI Semilight"/>
              </a:rPr>
              <a:t>Вычислительные ресурсы облачной инфраструктуры </a:t>
            </a:r>
            <a:r>
              <a:rPr lang="ru-RU" sz="1600" b="1" dirty="0">
                <a:solidFill>
                  <a:srgbClr val="89799F"/>
                </a:solidFill>
                <a:latin typeface="Segoe UI Semilight"/>
                <a:cs typeface="Segoe UI Semilight"/>
              </a:rPr>
              <a:t>аттестованы и соответствуют требованиям законодательства РФ – УЗ-2</a:t>
            </a:r>
            <a:endParaRPr lang="ru-RU" sz="1600" b="1" spc="-10" dirty="0">
              <a:solidFill>
                <a:srgbClr val="89799F"/>
              </a:solidFill>
              <a:latin typeface="Segoe UI Semilight"/>
              <a:cs typeface="Segoe UI Semi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603580-982A-4D9D-A827-9E574EE9925C}"/>
              </a:ext>
            </a:extLst>
          </p:cNvPr>
          <p:cNvSpPr/>
          <p:nvPr/>
        </p:nvSpPr>
        <p:spPr bwMode="auto">
          <a:xfrm>
            <a:off x="7565580" y="3209612"/>
            <a:ext cx="3503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spcBef>
                <a:spcPts val="40"/>
              </a:spcBef>
              <a:tabLst>
                <a:tab pos="156845" algn="l"/>
              </a:tabLst>
            </a:pPr>
            <a:r>
              <a:rPr lang="ru-RU" sz="1600" dirty="0">
                <a:solidFill>
                  <a:srgbClr val="1C1C1B"/>
                </a:solidFill>
                <a:latin typeface="Segoe UI Semilight"/>
                <a:cs typeface="Segoe UI Semilight"/>
              </a:rPr>
              <a:t>Размещение и начало работы в защищенном облаке в </a:t>
            </a:r>
            <a:r>
              <a:rPr lang="ru-RU" sz="1600" b="1" dirty="0">
                <a:solidFill>
                  <a:srgbClr val="89799F"/>
                </a:solidFill>
                <a:latin typeface="Segoe UI Semilight"/>
                <a:cs typeface="Segoe UI Semilight"/>
              </a:rPr>
              <a:t>течение 48 часов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0663D3-400C-4587-BE0A-A67E7087C00F}"/>
              </a:ext>
            </a:extLst>
          </p:cNvPr>
          <p:cNvSpPr/>
          <p:nvPr/>
        </p:nvSpPr>
        <p:spPr bwMode="auto">
          <a:xfrm>
            <a:off x="7565580" y="4711484"/>
            <a:ext cx="3822629" cy="1355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351155">
              <a:lnSpc>
                <a:spcPct val="104200"/>
              </a:lnSpc>
              <a:tabLst>
                <a:tab pos="156845" algn="l"/>
              </a:tabLst>
            </a:pPr>
            <a:r>
              <a:rPr lang="ru-RU" sz="1600" b="1" dirty="0">
                <a:solidFill>
                  <a:srgbClr val="89799F"/>
                </a:solidFill>
                <a:latin typeface="Segoe UI Semilight"/>
                <a:cs typeface="Segoe UI Semilight"/>
              </a:rPr>
              <a:t>Профессиональная поддержка </a:t>
            </a:r>
            <a:r>
              <a:rPr lang="ru-RU" sz="1600" dirty="0">
                <a:solidFill>
                  <a:srgbClr val="1C1C1B"/>
                </a:solidFill>
                <a:latin typeface="Segoe UI Semilight"/>
                <a:cs typeface="Segoe UI Semilight"/>
              </a:rPr>
              <a:t>и </a:t>
            </a:r>
            <a:r>
              <a:rPr lang="ru-RU" sz="1600" b="1" dirty="0">
                <a:solidFill>
                  <a:srgbClr val="89799F"/>
                </a:solidFill>
                <a:latin typeface="Segoe UI Semilight"/>
                <a:cs typeface="Segoe UI Semilight"/>
              </a:rPr>
              <a:t>управление</a:t>
            </a:r>
            <a:r>
              <a:rPr lang="ru-RU" sz="1600" dirty="0">
                <a:solidFill>
                  <a:srgbClr val="1C1C1B"/>
                </a:solidFill>
                <a:latin typeface="Segoe UI Semilight"/>
                <a:cs typeface="Segoe UI Semilight"/>
              </a:rPr>
              <a:t>, которые уже </a:t>
            </a:r>
            <a:r>
              <a:rPr lang="ru-RU" sz="1600" spc="-10" dirty="0">
                <a:solidFill>
                  <a:srgbClr val="1C1C1B"/>
                </a:solidFill>
                <a:latin typeface="Segoe UI Semilight"/>
                <a:cs typeface="Segoe UI Semilight"/>
              </a:rPr>
              <a:t>входят </a:t>
            </a:r>
            <a:r>
              <a:rPr lang="ru-RU" sz="1600" dirty="0">
                <a:solidFill>
                  <a:srgbClr val="1C1C1B"/>
                </a:solidFill>
                <a:latin typeface="Segoe UI Semilight"/>
                <a:cs typeface="Segoe UI Semilight"/>
              </a:rPr>
              <a:t>в</a:t>
            </a:r>
            <a:r>
              <a:rPr lang="ru-RU" sz="1600" spc="-30" dirty="0">
                <a:solidFill>
                  <a:srgbClr val="1C1C1B"/>
                </a:solidFill>
                <a:latin typeface="Segoe UI Semilight"/>
                <a:cs typeface="Segoe UI Semilight"/>
              </a:rPr>
              <a:t> </a:t>
            </a:r>
            <a:r>
              <a:rPr lang="ru-RU" sz="1600" dirty="0">
                <a:solidFill>
                  <a:srgbClr val="1C1C1B"/>
                </a:solidFill>
                <a:latin typeface="Segoe UI Semilight"/>
                <a:cs typeface="Segoe UI Semilight"/>
              </a:rPr>
              <a:t>стоимость</a:t>
            </a:r>
            <a:r>
              <a:rPr lang="ru-RU" sz="1600" spc="-25" dirty="0">
                <a:solidFill>
                  <a:srgbClr val="1C1C1B"/>
                </a:solidFill>
                <a:latin typeface="Segoe UI Semilight"/>
                <a:cs typeface="Segoe UI Semilight"/>
              </a:rPr>
              <a:t> </a:t>
            </a:r>
            <a:r>
              <a:rPr lang="ru-RU" sz="1600" spc="-10" dirty="0">
                <a:solidFill>
                  <a:srgbClr val="1C1C1B"/>
                </a:solidFill>
                <a:latin typeface="Segoe UI Semilight"/>
                <a:cs typeface="Segoe UI Semilight"/>
              </a:rPr>
              <a:t>услуги, </a:t>
            </a:r>
            <a:r>
              <a:rPr lang="ru-RU" sz="1600" b="1" spc="-10" dirty="0">
                <a:solidFill>
                  <a:srgbClr val="89799F"/>
                </a:solidFill>
                <a:latin typeface="Segoe UI Semilight"/>
                <a:cs typeface="Segoe UI Semilight"/>
              </a:rPr>
              <a:t>прозрачные ежемесячные платежи </a:t>
            </a:r>
            <a:r>
              <a:rPr lang="ru-RU" sz="1600" spc="-10" dirty="0">
                <a:solidFill>
                  <a:srgbClr val="1C1C1B"/>
                </a:solidFill>
                <a:latin typeface="Segoe UI Semilight"/>
                <a:cs typeface="Segoe UI Semilight"/>
              </a:rPr>
              <a:t>за все компоненты инфраструктуры</a:t>
            </a:r>
            <a:endParaRPr lang="ru-RU" sz="1600" dirty="0">
              <a:latin typeface="Segoe UI Semilight"/>
              <a:cs typeface="Segoe UI Semiligh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971813-629C-408A-A3A5-89F769AA5C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097868" y="1414606"/>
            <a:ext cx="1366119" cy="136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877EE-CA9E-4A9F-AEF2-583657734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430" y="578718"/>
            <a:ext cx="11258449" cy="510977"/>
          </a:xfrm>
        </p:spPr>
        <p:txBody>
          <a:bodyPr/>
          <a:lstStyle/>
          <a:p>
            <a:r>
              <a:rPr lang="ru-RU" dirty="0"/>
              <a:t>Виртуальный офис </a:t>
            </a:r>
            <a:r>
              <a:rPr lang="en-US" dirty="0"/>
              <a:t>SL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4F1DD-74AA-46B3-BE81-1B6B70B6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15</a:t>
            </a:fld>
            <a:endParaRPr lang="ru-RU"/>
          </a:p>
        </p:txBody>
      </p:sp>
      <p:pic>
        <p:nvPicPr>
          <p:cNvPr id="5" name="Рисунок 9">
            <a:extLst>
              <a:ext uri="{FF2B5EF4-FFF2-40B4-BE49-F238E27FC236}">
                <a16:creationId xmlns:a16="http://schemas.microsoft.com/office/drawing/2014/main" id="{A0100EB0-6290-4612-AA3C-BBBD3C3EB2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1" b="38165"/>
          <a:stretch/>
        </p:blipFill>
        <p:spPr>
          <a:xfrm>
            <a:off x="9662416" y="0"/>
            <a:ext cx="2448463" cy="6207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85FFCE-D23F-47BF-BA8C-95E97D5F1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82" y="1165895"/>
            <a:ext cx="952500" cy="952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85BCA5-D8D2-447B-B61B-7958D1CBF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0" y="1258174"/>
            <a:ext cx="952500" cy="952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96E8B2-5F65-41EE-93ED-72541DEC9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2416" y="1165895"/>
            <a:ext cx="952500" cy="952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C9C602-EC7E-4D14-95FB-B6728D617E3A}"/>
              </a:ext>
            </a:extLst>
          </p:cNvPr>
          <p:cNvSpPr/>
          <p:nvPr/>
        </p:nvSpPr>
        <p:spPr>
          <a:xfrm>
            <a:off x="714463" y="2260834"/>
            <a:ext cx="3095538" cy="2873228"/>
          </a:xfrm>
          <a:prstGeom prst="rect">
            <a:avLst/>
          </a:prstGeom>
          <a:solidFill>
            <a:srgbClr val="99C6E6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5D0FE8-D6A3-4487-A095-7BC7FA774CB5}"/>
              </a:ext>
            </a:extLst>
          </p:cNvPr>
          <p:cNvSpPr/>
          <p:nvPr/>
        </p:nvSpPr>
        <p:spPr>
          <a:xfrm>
            <a:off x="4499069" y="2260834"/>
            <a:ext cx="3095538" cy="2873228"/>
          </a:xfrm>
          <a:prstGeom prst="rect">
            <a:avLst/>
          </a:prstGeom>
          <a:solidFill>
            <a:srgbClr val="99C6E6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93AC90-0B69-4C05-97D7-944B204CC292}"/>
              </a:ext>
            </a:extLst>
          </p:cNvPr>
          <p:cNvSpPr/>
          <p:nvPr/>
        </p:nvSpPr>
        <p:spPr>
          <a:xfrm>
            <a:off x="8283675" y="2251018"/>
            <a:ext cx="3095538" cy="2873228"/>
          </a:xfrm>
          <a:prstGeom prst="rect">
            <a:avLst/>
          </a:prstGeom>
          <a:solidFill>
            <a:srgbClr val="99C6E6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A0E478-B277-4129-8383-F0C8CECBB0F7}"/>
              </a:ext>
            </a:extLst>
          </p:cNvPr>
          <p:cNvGrpSpPr/>
          <p:nvPr/>
        </p:nvGrpSpPr>
        <p:grpSpPr>
          <a:xfrm>
            <a:off x="692857" y="2405028"/>
            <a:ext cx="3138750" cy="470812"/>
            <a:chOff x="393" y="1845187"/>
            <a:chExt cx="3138750" cy="47081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672457-1ED7-4C79-807A-BC9E7D8CF65D}"/>
                </a:ext>
              </a:extLst>
            </p:cNvPr>
            <p:cNvSpPr/>
            <p:nvPr/>
          </p:nvSpPr>
          <p:spPr>
            <a:xfrm>
              <a:off x="393" y="1845187"/>
              <a:ext cx="3138750" cy="470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C3A76C-842C-412B-8765-F864B33389AA}"/>
                </a:ext>
              </a:extLst>
            </p:cNvPr>
            <p:cNvSpPr txBox="1"/>
            <p:nvPr/>
          </p:nvSpPr>
          <p:spPr>
            <a:xfrm>
              <a:off x="393" y="1845187"/>
              <a:ext cx="3138750" cy="470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ru-RU" sz="2700" kern="1200"/>
                <a:t>Корпоративный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9D1F5E-D945-4B6F-AFA6-01257F2F7AFD}"/>
              </a:ext>
            </a:extLst>
          </p:cNvPr>
          <p:cNvGrpSpPr/>
          <p:nvPr/>
        </p:nvGrpSpPr>
        <p:grpSpPr>
          <a:xfrm>
            <a:off x="4455857" y="2435576"/>
            <a:ext cx="3138750" cy="470812"/>
            <a:chOff x="393" y="1845187"/>
            <a:chExt cx="3138750" cy="47081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CCF1CA-2C35-4A16-AF62-4E244D6390A1}"/>
                </a:ext>
              </a:extLst>
            </p:cNvPr>
            <p:cNvSpPr/>
            <p:nvPr/>
          </p:nvSpPr>
          <p:spPr>
            <a:xfrm>
              <a:off x="393" y="1845187"/>
              <a:ext cx="3138750" cy="470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67400F-4ED5-484A-9A19-7436F94D6226}"/>
                </a:ext>
              </a:extLst>
            </p:cNvPr>
            <p:cNvSpPr txBox="1"/>
            <p:nvPr/>
          </p:nvSpPr>
          <p:spPr>
            <a:xfrm>
              <a:off x="393" y="1845187"/>
              <a:ext cx="3138750" cy="470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ru-RU" sz="2700" kern="1200"/>
                <a:t>Почтовый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46E5341-29EE-4B64-850E-9A15F37535CF}"/>
              </a:ext>
            </a:extLst>
          </p:cNvPr>
          <p:cNvGrpSpPr/>
          <p:nvPr/>
        </p:nvGrpSpPr>
        <p:grpSpPr>
          <a:xfrm>
            <a:off x="845257" y="2388064"/>
            <a:ext cx="10555562" cy="640176"/>
            <a:chOff x="393" y="1675823"/>
            <a:chExt cx="10555562" cy="64017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BF36D7-4266-489D-A693-641F16B176A0}"/>
                </a:ext>
              </a:extLst>
            </p:cNvPr>
            <p:cNvSpPr/>
            <p:nvPr/>
          </p:nvSpPr>
          <p:spPr>
            <a:xfrm>
              <a:off x="393" y="1845187"/>
              <a:ext cx="3138750" cy="470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1C34DC-5175-48E9-B3F7-CC94DB138CA8}"/>
                </a:ext>
              </a:extLst>
            </p:cNvPr>
            <p:cNvSpPr txBox="1"/>
            <p:nvPr/>
          </p:nvSpPr>
          <p:spPr>
            <a:xfrm>
              <a:off x="7417205" y="1675823"/>
              <a:ext cx="3138750" cy="470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ru-RU" sz="2700" kern="1200"/>
                <a:t>Простой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9F5AEC-418C-4D87-B3AE-A96E5408B879}"/>
              </a:ext>
            </a:extLst>
          </p:cNvPr>
          <p:cNvGrpSpPr/>
          <p:nvPr/>
        </p:nvGrpSpPr>
        <p:grpSpPr>
          <a:xfrm>
            <a:off x="671251" y="3018279"/>
            <a:ext cx="3138750" cy="1366975"/>
            <a:chOff x="393" y="2378675"/>
            <a:chExt cx="3138750" cy="136697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0D38B4C-58A9-4C73-9E6A-75449C0E7C30}"/>
                </a:ext>
              </a:extLst>
            </p:cNvPr>
            <p:cNvSpPr/>
            <p:nvPr/>
          </p:nvSpPr>
          <p:spPr>
            <a:xfrm>
              <a:off x="393" y="2378675"/>
              <a:ext cx="3138750" cy="13669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8B2E2A-845B-4388-8912-2035B32E7380}"/>
                </a:ext>
              </a:extLst>
            </p:cNvPr>
            <p:cNvSpPr txBox="1"/>
            <p:nvPr/>
          </p:nvSpPr>
          <p:spPr>
            <a:xfrm>
              <a:off x="393" y="2378675"/>
              <a:ext cx="3138750" cy="1366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/>
                <a:t>Размер почтового ящика 15 </a:t>
              </a:r>
              <a:r>
                <a:rPr lang="en-US" sz="1600" kern="1200"/>
                <a:t>Gb </a:t>
              </a:r>
              <a:endParaRPr lang="ru-RU" sz="1600" kern="1200"/>
            </a:p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Skype for business</a:t>
              </a:r>
              <a:r>
                <a:rPr lang="ru-RU" sz="1600" kern="1200"/>
                <a:t> (ВКС)</a:t>
              </a:r>
            </a:p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/>
                <a:t>Общие календари</a:t>
              </a:r>
            </a:p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/>
                <a:t>Личный архив</a:t>
              </a:r>
            </a:p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/>
                <a:t>Единая система обмена сообщениями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FDB2C6-46B8-4CA7-9B51-04926064CB0C}"/>
              </a:ext>
            </a:extLst>
          </p:cNvPr>
          <p:cNvGrpSpPr/>
          <p:nvPr/>
        </p:nvGrpSpPr>
        <p:grpSpPr>
          <a:xfrm>
            <a:off x="4477463" y="3028240"/>
            <a:ext cx="3138750" cy="1366975"/>
            <a:chOff x="393" y="2378675"/>
            <a:chExt cx="3138750" cy="136697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121D6F1-09CD-4A31-AF94-A94AE7EC7FFC}"/>
                </a:ext>
              </a:extLst>
            </p:cNvPr>
            <p:cNvSpPr/>
            <p:nvPr/>
          </p:nvSpPr>
          <p:spPr>
            <a:xfrm>
              <a:off x="393" y="2378675"/>
              <a:ext cx="3138750" cy="13669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AA5E9B-81F0-4A32-A3CE-0487765F8642}"/>
                </a:ext>
              </a:extLst>
            </p:cNvPr>
            <p:cNvSpPr txBox="1"/>
            <p:nvPr/>
          </p:nvSpPr>
          <p:spPr>
            <a:xfrm>
              <a:off x="393" y="2378675"/>
              <a:ext cx="3138750" cy="1366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/>
                <a:t>Размер почтового ящика 10 </a:t>
              </a:r>
              <a:r>
                <a:rPr lang="en-US" sz="1600" kern="1200"/>
                <a:t>Gb </a:t>
              </a:r>
              <a:endParaRPr lang="ru-RU" sz="1600" kern="1200"/>
            </a:p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/>
                <a:t>Общие календари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1DCE215-A9FC-493C-89C7-50056A50CE77}"/>
              </a:ext>
            </a:extLst>
          </p:cNvPr>
          <p:cNvSpPr txBox="1"/>
          <p:nvPr/>
        </p:nvSpPr>
        <p:spPr>
          <a:xfrm>
            <a:off x="8249128" y="3065230"/>
            <a:ext cx="3138750" cy="13669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556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/>
              <a:t>Размер почтового ящика 5 </a:t>
            </a:r>
            <a:r>
              <a:rPr lang="en-US" sz="1600" kern="1200"/>
              <a:t>Gb </a:t>
            </a:r>
            <a:endParaRPr lang="ru-RU" sz="1600" kern="1200"/>
          </a:p>
          <a:p>
            <a:pPr marL="0" lvl="0" indent="0" algn="ctr" defTabSz="7556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/>
              <a:t>Личные календари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A9101A-94F6-4947-AD17-35DE28A54963}"/>
              </a:ext>
            </a:extLst>
          </p:cNvPr>
          <p:cNvSpPr txBox="1"/>
          <p:nvPr/>
        </p:nvSpPr>
        <p:spPr>
          <a:xfrm>
            <a:off x="5840925" y="5380674"/>
            <a:ext cx="5428560" cy="5109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just" defTabSz="7556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/>
              <a:t>*</a:t>
            </a:r>
            <a:r>
              <a:rPr lang="ru-RU" sz="1600" kern="1200"/>
              <a:t>Возможно расширение размера почтового ящика в облаке с корректировкой стоимости тарифа.</a:t>
            </a:r>
          </a:p>
        </p:txBody>
      </p:sp>
    </p:spTree>
    <p:extLst>
      <p:ext uri="{BB962C8B-B14F-4D97-AF65-F5344CB8AC3E}">
        <p14:creationId xmlns:p14="http://schemas.microsoft.com/office/powerpoint/2010/main" val="240016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07AE-97FD-405E-98BB-77CD40975B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Миграция инфраструктуры в </a:t>
            </a:r>
            <a:r>
              <a:rPr lang="en-US" dirty="0"/>
              <a:t>Softline </a:t>
            </a:r>
            <a:r>
              <a:rPr lang="ru-RU" dirty="0"/>
              <a:t>Мультиоблако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B830D-A93A-4E96-96FC-DEF2A961B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Миграция происходит с помощью дополнительного ПО и при участии инженеров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05792-88F1-46A6-8C94-691CD78B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9">
            <a:extLst>
              <a:ext uri="{FF2B5EF4-FFF2-40B4-BE49-F238E27FC236}">
                <a16:creationId xmlns:a16="http://schemas.microsoft.com/office/drawing/2014/main" id="{1FBB68CB-6229-47FD-BF5A-422FD0BB7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2" b="39192"/>
          <a:stretch/>
        </p:blipFill>
        <p:spPr>
          <a:xfrm>
            <a:off x="9743537" y="0"/>
            <a:ext cx="2448463" cy="562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897970-ADB1-4A4B-A7D1-A63E2C598FD2}"/>
              </a:ext>
            </a:extLst>
          </p:cNvPr>
          <p:cNvSpPr txBox="1"/>
          <p:nvPr/>
        </p:nvSpPr>
        <p:spPr>
          <a:xfrm>
            <a:off x="515938" y="1526796"/>
            <a:ext cx="558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9799F"/>
                </a:solidFill>
              </a:rPr>
              <a:t>Платформы, с которых производится миграция в </a:t>
            </a:r>
            <a:r>
              <a:rPr lang="en-US" b="1" dirty="0">
                <a:solidFill>
                  <a:srgbClr val="89799F"/>
                </a:solidFill>
              </a:rPr>
              <a:t>Softline </a:t>
            </a:r>
            <a:r>
              <a:rPr lang="ru-RU" b="1" dirty="0">
                <a:solidFill>
                  <a:srgbClr val="89799F"/>
                </a:solidFill>
              </a:rPr>
              <a:t>Мультиоблако </a:t>
            </a:r>
            <a:endParaRPr lang="en-US" b="1" dirty="0">
              <a:solidFill>
                <a:srgbClr val="89799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AD3368-7BA9-4944-A606-23414DBDEDA1}"/>
              </a:ext>
            </a:extLst>
          </p:cNvPr>
          <p:cNvSpPr/>
          <p:nvPr/>
        </p:nvSpPr>
        <p:spPr>
          <a:xfrm>
            <a:off x="417612" y="2228671"/>
            <a:ext cx="5678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515" indent="-171450">
              <a:lnSpc>
                <a:spcPct val="100000"/>
              </a:lnSpc>
              <a:spcAft>
                <a:spcPts val="300"/>
              </a:spcAft>
              <a:buClr>
                <a:srgbClr val="1B97C0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dirty="0">
                <a:cs typeface="Segoe UI Semilight"/>
              </a:rPr>
              <a:t>С зарубежных облачных платформ и платформ виртуализации: </a:t>
            </a:r>
            <a:r>
              <a:rPr lang="en-US" dirty="0">
                <a:cs typeface="Segoe UI Semilight"/>
              </a:rPr>
              <a:t>VMware, OpenStack, Microsoft Hyper-V, </a:t>
            </a:r>
            <a:r>
              <a:rPr lang="en-US" dirty="0" err="1">
                <a:cs typeface="Segoe UI Semilight"/>
              </a:rPr>
              <a:t>OpenNebula</a:t>
            </a:r>
            <a:r>
              <a:rPr lang="en-US" dirty="0">
                <a:cs typeface="Segoe UI Semilight"/>
              </a:rPr>
              <a:t>, Microsoft Azure, AWS, Google Cloud Platform, Oracle</a:t>
            </a:r>
            <a:r>
              <a:rPr lang="ru-RU" dirty="0">
                <a:cs typeface="Segoe UI Semilight"/>
              </a:rPr>
              <a:t> </a:t>
            </a:r>
            <a:r>
              <a:rPr lang="en-US" dirty="0">
                <a:cs typeface="Segoe UI Semilight"/>
              </a:rPr>
              <a:t>Cloud</a:t>
            </a:r>
            <a:endParaRPr lang="ru-RU" dirty="0">
              <a:cs typeface="Segoe UI Semi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07CDCB-2962-47BC-97B3-48DBA094F2E0}"/>
              </a:ext>
            </a:extLst>
          </p:cNvPr>
          <p:cNvSpPr/>
          <p:nvPr/>
        </p:nvSpPr>
        <p:spPr>
          <a:xfrm>
            <a:off x="417612" y="3651056"/>
            <a:ext cx="5678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515" indent="-171450">
              <a:lnSpc>
                <a:spcPct val="100000"/>
              </a:lnSpc>
              <a:spcAft>
                <a:spcPts val="300"/>
              </a:spcAft>
              <a:buClr>
                <a:srgbClr val="1B97C0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dirty="0">
                <a:cs typeface="Segoe UI Semilight"/>
              </a:rPr>
              <a:t>С российских облачных платформ</a:t>
            </a:r>
            <a:r>
              <a:rPr lang="en-US" dirty="0">
                <a:cs typeface="Segoe UI Semilight"/>
              </a:rPr>
              <a:t>: VK Cloud, Yandex Cloud, </a:t>
            </a:r>
            <a:r>
              <a:rPr lang="en-US" dirty="0" err="1">
                <a:cs typeface="Segoe UI Semilight"/>
              </a:rPr>
              <a:t>SberCloud</a:t>
            </a:r>
            <a:r>
              <a:rPr lang="en-US" dirty="0">
                <a:cs typeface="Segoe UI Semilight"/>
              </a:rPr>
              <a:t>, CROC Cloud, </a:t>
            </a:r>
            <a:r>
              <a:rPr lang="ru-RU" dirty="0">
                <a:cs typeface="Segoe UI Semilight"/>
              </a:rPr>
              <a:t>Базис.</a:t>
            </a:r>
            <a:r>
              <a:rPr lang="en-US" dirty="0">
                <a:cs typeface="Segoe UI Semilight"/>
              </a:rPr>
              <a:t>Cloud, KVM, Bare</a:t>
            </a:r>
            <a:r>
              <a:rPr lang="ru-RU" dirty="0">
                <a:cs typeface="Segoe UI Semilight"/>
              </a:rPr>
              <a:t> </a:t>
            </a:r>
            <a:r>
              <a:rPr lang="en-US" dirty="0">
                <a:cs typeface="Segoe UI Semilight"/>
              </a:rPr>
              <a:t>metal</a:t>
            </a:r>
            <a:endParaRPr lang="ru-RU" dirty="0">
              <a:cs typeface="Segoe UI Semi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D50766-1564-4307-9E25-3DA81A3F0680}"/>
              </a:ext>
            </a:extLst>
          </p:cNvPr>
          <p:cNvSpPr txBox="1"/>
          <p:nvPr/>
        </p:nvSpPr>
        <p:spPr>
          <a:xfrm>
            <a:off x="6046836" y="1503573"/>
            <a:ext cx="558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9799F"/>
                </a:solidFill>
              </a:rPr>
              <a:t>Варианты размещения в </a:t>
            </a:r>
            <a:r>
              <a:rPr lang="en-US" b="1" dirty="0">
                <a:solidFill>
                  <a:srgbClr val="89799F"/>
                </a:solidFill>
              </a:rPr>
              <a:t>Softline </a:t>
            </a:r>
            <a:r>
              <a:rPr lang="ru-RU" b="1" dirty="0">
                <a:solidFill>
                  <a:srgbClr val="89799F"/>
                </a:solidFill>
              </a:rPr>
              <a:t>Мультиоблако </a:t>
            </a:r>
            <a:endParaRPr lang="en-US" b="1" dirty="0">
              <a:solidFill>
                <a:srgbClr val="89799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2C5EFA-B61D-4862-8BC6-A3208036AD48}"/>
              </a:ext>
            </a:extLst>
          </p:cNvPr>
          <p:cNvSpPr/>
          <p:nvPr/>
        </p:nvSpPr>
        <p:spPr>
          <a:xfrm>
            <a:off x="6046836" y="2167460"/>
            <a:ext cx="5678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515" indent="-171450">
              <a:lnSpc>
                <a:spcPct val="100000"/>
              </a:lnSpc>
              <a:spcAft>
                <a:spcPts val="300"/>
              </a:spcAft>
              <a:buClr>
                <a:srgbClr val="1B97C0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dirty="0">
                <a:cs typeface="Segoe UI Semilight"/>
              </a:rPr>
              <a:t>Железо в аренду или </a:t>
            </a:r>
            <a:r>
              <a:rPr lang="en-US" dirty="0">
                <a:cs typeface="Segoe UI Semilight"/>
              </a:rPr>
              <a:t>Dedicated </a:t>
            </a:r>
            <a:r>
              <a:rPr lang="ru-RU" dirty="0">
                <a:cs typeface="Segoe UI Semilight"/>
              </a:rPr>
              <a:t>в ЦОДе заказчика или нашем ЦОДе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83DBCD-04D8-4BEF-AC3F-A2D355F31B55}"/>
              </a:ext>
            </a:extLst>
          </p:cNvPr>
          <p:cNvSpPr/>
          <p:nvPr/>
        </p:nvSpPr>
        <p:spPr>
          <a:xfrm>
            <a:off x="6046836" y="2782669"/>
            <a:ext cx="5678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515" indent="-171450">
              <a:lnSpc>
                <a:spcPct val="100000"/>
              </a:lnSpc>
              <a:spcAft>
                <a:spcPts val="300"/>
              </a:spcAft>
              <a:buClr>
                <a:srgbClr val="1B97C0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dirty="0">
                <a:cs typeface="Segoe UI Semilight"/>
              </a:rPr>
              <a:t>Публичное облако в любом из 8ми ЦОДов </a:t>
            </a:r>
            <a:r>
              <a:rPr lang="en-US" dirty="0">
                <a:cs typeface="Segoe UI Semilight"/>
              </a:rPr>
              <a:t>Softline </a:t>
            </a:r>
            <a:r>
              <a:rPr lang="ru-RU" dirty="0">
                <a:cs typeface="Segoe UI Semilight"/>
              </a:rPr>
              <a:t>в РФ и за рубежом на платформах виртуализации </a:t>
            </a:r>
            <a:r>
              <a:rPr lang="en-US" dirty="0" err="1">
                <a:cs typeface="Segoe UI Semilight"/>
              </a:rPr>
              <a:t>OpenNebula</a:t>
            </a:r>
            <a:r>
              <a:rPr lang="en-US" dirty="0">
                <a:cs typeface="Segoe UI Semilight"/>
              </a:rPr>
              <a:t>, Open Stack </a:t>
            </a:r>
            <a:r>
              <a:rPr lang="ru-RU" dirty="0">
                <a:cs typeface="Segoe UI Semilight"/>
              </a:rPr>
              <a:t>или </a:t>
            </a:r>
            <a:r>
              <a:rPr lang="en-US" dirty="0">
                <a:cs typeface="Segoe UI Semilight"/>
              </a:rPr>
              <a:t>VMware</a:t>
            </a:r>
            <a:endParaRPr lang="ru-RU" dirty="0">
              <a:cs typeface="Segoe UI Semi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630545-F899-4B12-A2F9-F6C1BD673E51}"/>
              </a:ext>
            </a:extLst>
          </p:cNvPr>
          <p:cNvSpPr/>
          <p:nvPr/>
        </p:nvSpPr>
        <p:spPr>
          <a:xfrm>
            <a:off x="6046836" y="3928055"/>
            <a:ext cx="5678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515" indent="-171450">
              <a:lnSpc>
                <a:spcPct val="100000"/>
              </a:lnSpc>
              <a:spcAft>
                <a:spcPts val="300"/>
              </a:spcAft>
              <a:buClr>
                <a:srgbClr val="1B97C0"/>
              </a:buClr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ru-RU" dirty="0">
                <a:cs typeface="Segoe UI Semilight"/>
              </a:rPr>
              <a:t>Частное облако на платформе виртуализации </a:t>
            </a:r>
            <a:r>
              <a:rPr lang="en-US" dirty="0" err="1">
                <a:cs typeface="Segoe UI Semilight"/>
              </a:rPr>
              <a:t>OpenNebula</a:t>
            </a:r>
            <a:endParaRPr lang="ru-RU" dirty="0">
              <a:cs typeface="Segoe UI Semilight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906BB5D-E6B0-4B7A-BC75-1C44A6472121}"/>
              </a:ext>
            </a:extLst>
          </p:cNvPr>
          <p:cNvSpPr/>
          <p:nvPr/>
        </p:nvSpPr>
        <p:spPr>
          <a:xfrm>
            <a:off x="5301841" y="3092928"/>
            <a:ext cx="1023457" cy="529495"/>
          </a:xfrm>
          <a:prstGeom prst="rightArrow">
            <a:avLst/>
          </a:prstGeom>
          <a:solidFill>
            <a:srgbClr val="DA9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8FE7E1-A0D4-4073-ACFC-3C15F7306252}"/>
              </a:ext>
            </a:extLst>
          </p:cNvPr>
          <p:cNvSpPr/>
          <p:nvPr/>
        </p:nvSpPr>
        <p:spPr>
          <a:xfrm>
            <a:off x="515938" y="4944993"/>
            <a:ext cx="5457206" cy="120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ru-RU" sz="1600" dirty="0">
                <a:sym typeface="Montserrat"/>
              </a:rPr>
              <a:t>Фоновая репликация ВМ на сторону-приёмник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ru-RU" sz="1600" dirty="0">
                <a:sym typeface="Montserrat"/>
              </a:rPr>
              <a:t>Миграция без потерь данных</a:t>
            </a:r>
          </a:p>
          <a:p>
            <a:pPr marL="342900" marR="288925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ru-RU" sz="1600" dirty="0">
                <a:sym typeface="Montserrat"/>
              </a:rPr>
              <a:t>Неограниченное количество тестовых миграций</a:t>
            </a:r>
          </a:p>
          <a:p>
            <a:pPr marL="342900" marR="288925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ru-RU" sz="1600" dirty="0">
                <a:sym typeface="Montserrat"/>
              </a:rPr>
              <a:t>Минимальный простой по времени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17BF57D-4208-47AF-953A-520A308437F1}"/>
              </a:ext>
            </a:extLst>
          </p:cNvPr>
          <p:cNvSpPr txBox="1">
            <a:spLocks/>
          </p:cNvSpPr>
          <p:nvPr/>
        </p:nvSpPr>
        <p:spPr>
          <a:xfrm>
            <a:off x="515938" y="4554124"/>
            <a:ext cx="11258449" cy="365125"/>
          </a:xfrm>
          <a:prstGeom prst="rect">
            <a:avLst/>
          </a:prstGeom>
        </p:spPr>
        <p:txBody>
          <a:bodyPr tIns="36000" bIns="36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Преимущества миграции вместе с </a:t>
            </a:r>
            <a:r>
              <a:rPr lang="en-US" dirty="0"/>
              <a:t>Softline </a:t>
            </a:r>
            <a:r>
              <a:rPr lang="ru-RU" dirty="0"/>
              <a:t>в облако </a:t>
            </a:r>
            <a:r>
              <a:rPr lang="en-US" dirty="0"/>
              <a:t>Softline </a:t>
            </a:r>
          </a:p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13907E-CF1F-4F72-87FC-4089DF4BC8B1}"/>
              </a:ext>
            </a:extLst>
          </p:cNvPr>
          <p:cNvSpPr/>
          <p:nvPr/>
        </p:nvSpPr>
        <p:spPr>
          <a:xfrm>
            <a:off x="6218857" y="4950138"/>
            <a:ext cx="5555529" cy="120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ru-RU" sz="1600" dirty="0">
                <a:sym typeface="Montserrat"/>
              </a:rPr>
              <a:t>Несколько вариантов размещения в облаке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ru-RU" sz="1600" dirty="0">
                <a:sym typeface="Montserrat"/>
              </a:rPr>
              <a:t>Выделение ресурсов облака в виде </a:t>
            </a:r>
            <a:r>
              <a:rPr lang="en-US" sz="1600" dirty="0">
                <a:sym typeface="Montserrat"/>
              </a:rPr>
              <a:t>vCPU, RAM, SSD</a:t>
            </a:r>
            <a:r>
              <a:rPr lang="ru-RU" sz="1600" dirty="0">
                <a:sym typeface="Montserrat"/>
              </a:rPr>
              <a:t> </a:t>
            </a:r>
          </a:p>
          <a:p>
            <a:pPr marL="342900" marR="288925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ru-RU" sz="1600" dirty="0">
                <a:sym typeface="Montserrat"/>
              </a:rPr>
              <a:t>Самостоятельное развертывание ВМ из шаблонов</a:t>
            </a:r>
          </a:p>
          <a:p>
            <a:pPr marL="342900" marR="288925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ru-RU" sz="1600" dirty="0">
                <a:sym typeface="Montserrat"/>
              </a:rPr>
              <a:t>Гибкая система оплаты, </a:t>
            </a:r>
            <a:r>
              <a:rPr lang="en-US" sz="1600" dirty="0">
                <a:sym typeface="Montserrat"/>
              </a:rPr>
              <a:t>PAYG</a:t>
            </a:r>
            <a:r>
              <a:rPr lang="ru-RU" sz="1600" dirty="0">
                <a:sym typeface="Montserra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029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5EDEEB-CDA9-6FCF-BE13-3B90DB9278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32871"/>
            <a:ext cx="12190005" cy="22821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A50DAE-697B-05A7-FDF8-5C2C938FF438}"/>
              </a:ext>
            </a:extLst>
          </p:cNvPr>
          <p:cNvSpPr/>
          <p:nvPr/>
        </p:nvSpPr>
        <p:spPr>
          <a:xfrm>
            <a:off x="0" y="3920992"/>
            <a:ext cx="12192000" cy="2317949"/>
          </a:xfrm>
          <a:prstGeom prst="rect">
            <a:avLst/>
          </a:prstGeom>
          <a:solidFill>
            <a:srgbClr val="89799F">
              <a:alpha val="35000"/>
            </a:srgbClr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9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E6449-4098-7F47-F71F-3B47DA21CCF9}"/>
              </a:ext>
            </a:extLst>
          </p:cNvPr>
          <p:cNvSpPr txBox="1"/>
          <p:nvPr/>
        </p:nvSpPr>
        <p:spPr>
          <a:xfrm>
            <a:off x="6795107" y="2925129"/>
            <a:ext cx="233870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дата-центров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: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/>
                <a:ea typeface="Roboto Light" panose="02000000000000000000" pitchFamily="2" charset="0"/>
                <a:cs typeface="Segoe UI" panose="020B0502040204020203" pitchFamily="34" charset="0"/>
              </a:rPr>
              <a:t>Москва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/>
                <a:ea typeface="Roboto Light" panose="02000000000000000000" pitchFamily="2" charset="0"/>
                <a:cs typeface="Segoe UI" panose="020B0502040204020203" pitchFamily="34" charset="0"/>
              </a:rPr>
              <a:t>x 2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/>
                <a:ea typeface="Roboto Light" panose="02000000000000000000" pitchFamily="2" charset="0"/>
                <a:cs typeface="Segoe UI" panose="020B0502040204020203" pitchFamily="34" charset="0"/>
              </a:rPr>
              <a:t>, Санкт-Петербург,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/>
                <a:ea typeface="Roboto Light" panose="02000000000000000000" pitchFamily="2" charset="0"/>
                <a:cs typeface="Segoe UI" panose="020B0502040204020203" pitchFamily="34" charset="0"/>
              </a:rPr>
              <a:t>Новосибирск, Екатеринбург,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/>
                <a:ea typeface="Roboto Light" panose="02000000000000000000" pitchFamily="2" charset="0"/>
                <a:cs typeface="Segoe UI" panose="020B0502040204020203" pitchFamily="34" charset="0"/>
              </a:rPr>
              <a:t>Алматы (Казахстан),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/>
                <a:ea typeface="Roboto Light" panose="02000000000000000000" pitchFamily="2" charset="0"/>
                <a:cs typeface="Segoe UI" panose="020B0502040204020203" pitchFamily="34" charset="0"/>
              </a:rPr>
              <a:t>Нетания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/>
                <a:ea typeface="Roboto Light" panose="02000000000000000000" pitchFamily="2" charset="0"/>
                <a:cs typeface="Segoe UI" panose="020B0502040204020203" pitchFamily="34" charset="0"/>
              </a:rPr>
              <a:t> (Израиль), Минск (Беларусь)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E66BA5-5C93-F205-3B34-5EF40D599F97}"/>
              </a:ext>
            </a:extLst>
          </p:cNvPr>
          <p:cNvSpPr txBox="1"/>
          <p:nvPr/>
        </p:nvSpPr>
        <p:spPr>
          <a:xfrm>
            <a:off x="3499943" y="2427341"/>
            <a:ext cx="245071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1-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е место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крупнейших поставщиков облачных решений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IaaS Enterprise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Roboto Light" panose="02000000000000000000" pitchFamily="2" charset="0"/>
                <a:cs typeface="Segoe UI" panose="020B0502040204020203" pitchFamily="34" charset="0"/>
              </a:rPr>
              <a:t>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Roboto Light" panose="02000000000000000000" pitchFamily="2" charset="0"/>
                <a:cs typeface="Segoe UI" panose="020B0502040204020203" pitchFamily="34" charset="0"/>
              </a:rPr>
              <a:t>CNews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Roboto Light" panose="02000000000000000000" pitchFamily="2" charset="0"/>
                <a:cs typeface="Segoe UI" panose="020B0502040204020203" pitchFamily="34" charset="0"/>
              </a:rPr>
              <a:t> Analytics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Roboto Light" panose="02000000000000000000" pitchFamily="2" charset="0"/>
                <a:cs typeface="Segoe UI" panose="020B0502040204020203" pitchFamily="34" charset="0"/>
              </a:rPr>
              <a:t>, 202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Roboto Light" panose="02000000000000000000" pitchFamily="2" charset="0"/>
                <a:cs typeface="Segoe UI" panose="020B0502040204020203" pitchFamily="34" charset="0"/>
              </a:rPr>
              <a:t>2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Roboto Light" panose="02000000000000000000" pitchFamily="2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33AD4A-540E-2064-E8FC-3E234D732498}"/>
              </a:ext>
            </a:extLst>
          </p:cNvPr>
          <p:cNvSpPr txBox="1"/>
          <p:nvPr/>
        </p:nvSpPr>
        <p:spPr>
          <a:xfrm>
            <a:off x="6811876" y="1311561"/>
            <a:ext cx="26873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7 000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/>
                <a:ea typeface="Fira Sans ExtraLight" panose="020B0403050000020004" pitchFamily="34" charset="0"/>
                <a:cs typeface="Segoe UI" panose="020B0502040204020203" pitchFamily="34" charset="0"/>
              </a:rPr>
              <a:t>клиентов на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/>
                <a:ea typeface="Fira Sans ExtraLight" panose="020B0403050000020004" pitchFamily="34" charset="0"/>
                <a:cs typeface="Segoe UI" panose="020B0502040204020203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/>
                <a:ea typeface="Fira Sans ExtraLight" panose="020B0403050000020004" pitchFamily="34" charset="0"/>
                <a:cs typeface="Segoe UI" panose="020B0502040204020203" pitchFamily="34" charset="0"/>
              </a:rPr>
              <a:t>платформе самообслуживания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/>
                <a:ea typeface="Fira Sans ExtraLight" panose="020B0403050000020004" pitchFamily="34" charset="0"/>
                <a:cs typeface="Segoe UI" panose="020B0502040204020203" pitchFamily="34" charset="0"/>
              </a:rPr>
              <a:t>ActivePlatform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"/>
              <a:ea typeface="Fira Sans ExtraLight" panose="020B04030500000200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"/>
              <a:ea typeface="Fira Sans ExtraLight" panose="020B04030500000200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3632F-4947-9F0A-55FE-F89846D1778F}"/>
              </a:ext>
            </a:extLst>
          </p:cNvPr>
          <p:cNvSpPr txBox="1"/>
          <p:nvPr/>
        </p:nvSpPr>
        <p:spPr>
          <a:xfrm>
            <a:off x="9409254" y="1310695"/>
            <a:ext cx="26243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ISO 27001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/>
                <a:ea typeface="Fira Sans ExtraLight" panose="020B0403050000020004" pitchFamily="34" charset="0"/>
                <a:cs typeface="Segoe UI" panose="020B0502040204020203" pitchFamily="34" charset="0"/>
              </a:rPr>
              <a:t>сертификаты безопасности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/>
                <a:ea typeface="Fira Sans ExtraLight" panose="020B0403050000020004" pitchFamily="34" charset="0"/>
                <a:cs typeface="Segoe UI" panose="020B0502040204020203" pitchFamily="34" charset="0"/>
              </a:rPr>
              <a:t>ISO 27017 / 27018, PCI DSS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"/>
              <a:ea typeface="Fira Sans ExtraLight" panose="020B04030500000200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AA20A0-BCF1-916D-EBDE-329074CB032E}"/>
              </a:ext>
            </a:extLst>
          </p:cNvPr>
          <p:cNvSpPr txBox="1"/>
          <p:nvPr/>
        </p:nvSpPr>
        <p:spPr>
          <a:xfrm>
            <a:off x="9449966" y="2374667"/>
            <a:ext cx="2162939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99,982%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Fira Sans SemiBold" panose="020B0603050000020004" pitchFamily="34" charset="0"/>
                <a:cs typeface="Segoe UI Semibold" panose="020B0702040204020203" pitchFamily="34" charset="0"/>
              </a:rPr>
              <a:t>SLA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/>
                <a:ea typeface="Fira Sans ExtraLight" panose="020B0403050000020004" pitchFamily="34" charset="0"/>
                <a:cs typeface="Segoe UI" panose="020B0502040204020203" pitchFamily="34" charset="0"/>
              </a:rPr>
              <a:t>уровень доступности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499659-3AA9-BEE2-C4F5-8F9B34BC8276}"/>
              </a:ext>
            </a:extLst>
          </p:cNvPr>
          <p:cNvSpPr txBox="1"/>
          <p:nvPr/>
        </p:nvSpPr>
        <p:spPr>
          <a:xfrm>
            <a:off x="3552355" y="1300234"/>
            <a:ext cx="24507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00+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/>
                <a:ea typeface="Fira Sans ExtraLight" panose="020B0403050000020004" pitchFamily="34" charset="0"/>
                <a:cs typeface="Segoe UI" panose="020B0502040204020203" pitchFamily="34" charset="0"/>
              </a:rPr>
              <a:t>корпоративных клиентов в облаке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"/>
              <a:ea typeface="Fira Sans ExtraLight" panose="020B04030500000200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ED5EC1-F7B7-58E6-0847-BFC55CC36C6D}"/>
              </a:ext>
            </a:extLst>
          </p:cNvPr>
          <p:cNvSpPr txBox="1"/>
          <p:nvPr/>
        </p:nvSpPr>
        <p:spPr>
          <a:xfrm>
            <a:off x="505726" y="4235497"/>
            <a:ext cx="2511953" cy="14619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lvl="0" indent="-285750">
              <a:buFont typeface="Wingdings" panose="05000000000000000000" pitchFamily="2" charset="2"/>
              <a:buChar char="§"/>
              <a:defRPr sz="1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5318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Решения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для бизнеса</a:t>
            </a:r>
          </a:p>
          <a:p>
            <a:pPr marL="0" lvl="0" indent="0">
              <a:spcBef>
                <a:spcPts val="640"/>
              </a:spcBef>
              <a:buNone/>
              <a:defRPr/>
            </a:pPr>
            <a:r>
              <a:rPr kumimoji="0" lang="ru-RU" sz="1300" b="0" i="0" u="none" strike="noStrike" kern="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Виртуальный</a:t>
            </a:r>
            <a:r>
              <a:rPr kumimoji="0" lang="ru-RU" sz="13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3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офис</a:t>
            </a:r>
            <a:r>
              <a:rPr kumimoji="0" lang="ru-RU" sz="1300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300" b="0" i="0" u="none" strike="noStrike" kern="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• </a:t>
            </a: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300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300" b="0" i="0" u="none" strike="noStrike" kern="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Корпоративная</a:t>
            </a:r>
            <a:r>
              <a:rPr kumimoji="0" lang="ru-RU" sz="13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300" b="0" i="0" u="none" strike="noStrike" kern="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почта </a:t>
            </a:r>
            <a:r>
              <a:rPr kumimoji="0" lang="ru-RU" sz="1300" b="0" i="0" u="none" strike="noStrike" kern="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•</a:t>
            </a: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300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300" b="0" i="0" u="none" strike="noStrike" kern="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Виртуальный</a:t>
            </a:r>
            <a:r>
              <a:rPr kumimoji="0" lang="ru-RU" sz="13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300" b="0" i="0" u="none" strike="noStrike" kern="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рабочий</a:t>
            </a:r>
            <a:r>
              <a:rPr kumimoji="0" lang="ru-RU" sz="13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3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стол</a:t>
            </a: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300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300" b="0" i="0" u="none" strike="noStrike" kern="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•</a:t>
            </a:r>
            <a:r>
              <a:rPr kumimoji="0" lang="en-US" sz="1300" b="0" i="0" u="none" strike="noStrike" kern="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DRaaS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ru-RU" kern="0" spc="-30" dirty="0">
                <a:solidFill>
                  <a:prstClr val="black"/>
                </a:solidFill>
              </a:rPr>
              <a:t> </a:t>
            </a:r>
            <a:r>
              <a:rPr lang="ru-RU" kern="0" spc="20" dirty="0">
                <a:solidFill>
                  <a:prstClr val="black"/>
                </a:solidFill>
              </a:rPr>
              <a:t>• </a:t>
            </a:r>
            <a:r>
              <a:rPr lang="en-US" kern="0" spc="20" dirty="0">
                <a:solidFill>
                  <a:prstClr val="black"/>
                </a:solidFill>
              </a:rPr>
              <a:t> Backup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835705C-1E2A-6386-884E-029A23D128E2}"/>
              </a:ext>
            </a:extLst>
          </p:cNvPr>
          <p:cNvSpPr/>
          <p:nvPr/>
        </p:nvSpPr>
        <p:spPr>
          <a:xfrm>
            <a:off x="3588317" y="4235497"/>
            <a:ext cx="2737453" cy="1687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Аренда мощностей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5318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12700" marR="5080" lvl="0">
              <a:lnSpc>
                <a:spcPct val="104200"/>
              </a:lnSpc>
              <a:spcBef>
                <a:spcPts val="600"/>
              </a:spcBef>
              <a:defRPr/>
            </a:pPr>
            <a:r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Виртуальные</a:t>
            </a:r>
            <a:r>
              <a:rPr kumimoji="0" lang="ru-RU" sz="13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3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серверы</a:t>
            </a:r>
            <a:r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3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•</a:t>
            </a:r>
            <a:r>
              <a:rPr kumimoji="0" lang="ru-RU" sz="1300" b="0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Частн</a:t>
            </a:r>
            <a:r>
              <a:rPr lang="ru-RU" sz="1300">
                <a:solidFill>
                  <a:prstClr val="black"/>
                </a:solidFill>
                <a:latin typeface="Segoe UI"/>
                <a:cs typeface="Segoe UI" panose="020B0502040204020203" pitchFamily="34" charset="0"/>
              </a:rPr>
              <a:t>ы</a:t>
            </a:r>
            <a:r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е</a:t>
            </a:r>
            <a:r>
              <a:rPr kumimoji="0" lang="ru-RU" sz="13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облака</a:t>
            </a:r>
            <a:r>
              <a:rPr lang="ru-RU" sz="1300" spc="20">
                <a:solidFill>
                  <a:prstClr val="black"/>
                </a:solidFill>
                <a:cs typeface="Segoe UI" panose="020B0502040204020203" pitchFamily="34" charset="0"/>
              </a:rPr>
              <a:t> •</a:t>
            </a:r>
            <a:r>
              <a:rPr lang="ru-RU" sz="1300" spc="15">
                <a:solidFill>
                  <a:prstClr val="black"/>
                </a:solidFill>
                <a:cs typeface="Segoe UI" panose="020B0502040204020203" pitchFamily="34" charset="0"/>
              </a:rPr>
              <a:t> </a:t>
            </a:r>
            <a:r>
              <a:rPr lang="ru-RU" sz="1300">
                <a:solidFill>
                  <a:prstClr val="black"/>
                </a:solidFill>
                <a:cs typeface="Segoe UI" panose="020B0502040204020203" pitchFamily="34" charset="0"/>
              </a:rPr>
              <a:t>Гибридные</a:t>
            </a:r>
            <a:r>
              <a:rPr lang="ru-RU" sz="1300" spc="-15">
                <a:solidFill>
                  <a:prstClr val="black"/>
                </a:solidFill>
                <a:cs typeface="Segoe UI" panose="020B0502040204020203" pitchFamily="34" charset="0"/>
              </a:rPr>
              <a:t> </a:t>
            </a:r>
            <a:r>
              <a:rPr lang="ru-RU" sz="1300">
                <a:solidFill>
                  <a:prstClr val="black"/>
                </a:solidFill>
                <a:cs typeface="Segoe UI" panose="020B0502040204020203" pitchFamily="34" charset="0"/>
              </a:rPr>
              <a:t>облака </a:t>
            </a:r>
            <a:r>
              <a:rPr kumimoji="0" lang="ru-RU" sz="13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•</a:t>
            </a:r>
            <a:r>
              <a:rPr kumimoji="0" lang="ru-RU" sz="1300" b="0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Резервное </a:t>
            </a:r>
            <a:r>
              <a:rPr kumimoji="0" lang="ru-RU" sz="13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копирование</a:t>
            </a:r>
            <a:r>
              <a:rPr kumimoji="0" lang="ru-RU" sz="13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300" b="0" i="0" u="none" strike="noStrike" kern="1200" cap="none" spc="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в</a:t>
            </a:r>
            <a:r>
              <a:rPr kumimoji="0" lang="ru-RU" sz="13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3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облаке</a:t>
            </a:r>
            <a:r>
              <a:rPr kumimoji="0" lang="en-US" sz="13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 </a:t>
            </a:r>
            <a:r>
              <a:rPr lang="ru-RU" sz="1300" spc="20">
                <a:solidFill>
                  <a:prstClr val="black"/>
                </a:solidFill>
                <a:cs typeface="Segoe UI" panose="020B0502040204020203" pitchFamily="34" charset="0"/>
              </a:rPr>
              <a:t>•</a:t>
            </a:r>
            <a:r>
              <a:rPr lang="ru-RU" sz="1300" spc="15">
                <a:solidFill>
                  <a:prstClr val="black"/>
                </a:solidFill>
                <a:cs typeface="Segoe UI" panose="020B0502040204020203" pitchFamily="34" charset="0"/>
              </a:rPr>
              <a:t>  </a:t>
            </a:r>
            <a:r>
              <a:rPr lang="ru-RU" sz="1300">
                <a:solidFill>
                  <a:prstClr val="black"/>
                </a:solidFill>
                <a:cs typeface="Segoe UI" panose="020B0502040204020203" pitchFamily="34" charset="0"/>
              </a:rPr>
              <a:t>Физические серверы </a:t>
            </a:r>
            <a:r>
              <a:rPr lang="en-US" sz="1300">
                <a:solidFill>
                  <a:prstClr val="black"/>
                </a:solidFill>
                <a:cs typeface="Segoe UI" panose="020B0502040204020203" pitchFamily="34" charset="0"/>
              </a:rPr>
              <a:t>INFERIT</a:t>
            </a:r>
            <a:r>
              <a:rPr kumimoji="0" lang="en-US" sz="13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 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90D1B67-3F5B-7674-0422-2595971C26D3}"/>
              </a:ext>
            </a:extLst>
          </p:cNvPr>
          <p:cNvSpPr/>
          <p:nvPr/>
        </p:nvSpPr>
        <p:spPr>
          <a:xfrm>
            <a:off x="6896408" y="4235497"/>
            <a:ext cx="2136103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Цифровые платформы</a:t>
            </a:r>
          </a:p>
          <a:p>
            <a:pPr lvl="0">
              <a:spcBef>
                <a:spcPts val="600"/>
              </a:spcBef>
              <a:defRPr/>
            </a:pPr>
            <a:r>
              <a:rPr lang="en-US" sz="1300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Softline</a:t>
            </a:r>
            <a:r>
              <a:rPr lang="ru-RU" sz="1300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</a:t>
            </a:r>
            <a:r>
              <a:rPr lang="ru-RU" sz="1300" kern="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300" kern="0" spc="2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en-US" sz="1300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OpenStack </a:t>
            </a:r>
            <a:r>
              <a:rPr lang="ru-RU" sz="1300" kern="0" spc="2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en-US" sz="1300" kern="0" spc="2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OpenNebula</a:t>
            </a:r>
            <a:r>
              <a:rPr lang="en-US" sz="1300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300" kern="0" spc="2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en-US" sz="1300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Active Platform</a:t>
            </a:r>
            <a:r>
              <a:rPr lang="ru-RU" sz="1300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•</a:t>
            </a:r>
            <a:r>
              <a:rPr lang="en-US" sz="1300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kern="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Coster</a:t>
            </a:r>
            <a:r>
              <a:rPr lang="ru-RU" sz="1300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•</a:t>
            </a:r>
            <a:r>
              <a:rPr lang="en-US" sz="1300" kern="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VMware</a:t>
            </a:r>
            <a:endParaRPr lang="ru-RU" sz="1300" kern="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A14016-4414-5A9D-95BD-D733CC5EEBBB}"/>
              </a:ext>
            </a:extLst>
          </p:cNvPr>
          <p:cNvSpPr txBox="1"/>
          <p:nvPr/>
        </p:nvSpPr>
        <p:spPr>
          <a:xfrm>
            <a:off x="9603148" y="4235497"/>
            <a:ext cx="2177416" cy="14619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lvl="0" indent="-285750">
              <a:buFont typeface="Wingdings" panose="05000000000000000000" pitchFamily="2" charset="2"/>
              <a:buChar char="§"/>
              <a:defRPr sz="1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5318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Облачное развитие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lvl="0" indent="0">
              <a:spcBef>
                <a:spcPts val="600"/>
              </a:spcBef>
              <a:buNone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AI/ML</a:t>
            </a:r>
            <a:r>
              <a:rPr kumimoji="0" lang="ru-RU" sz="1300" b="0" i="0" u="none" strike="noStrike" kern="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ru-RU" kern="0" spc="20">
                <a:solidFill>
                  <a:prstClr val="black"/>
                </a:solidFill>
              </a:rPr>
              <a:t>• </a:t>
            </a:r>
            <a:r>
              <a:rPr lang="en-US" kern="0">
                <a:solidFill>
                  <a:prstClr val="black"/>
                </a:solidFill>
              </a:rPr>
              <a:t>Containers / Kubernetes </a:t>
            </a:r>
            <a:r>
              <a:rPr kumimoji="0" lang="ru-RU" sz="1300" b="0" i="0" u="none" strike="noStrike" kern="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• 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Platform as a Service </a:t>
            </a:r>
            <a:r>
              <a:rPr kumimoji="0" lang="ru-RU" sz="1300" b="0" i="0" u="none" strike="noStrike" kern="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• </a:t>
            </a:r>
            <a:r>
              <a:rPr kumimoji="0" lang="en-US" sz="1300" b="0" i="0" u="none" strike="noStrike" kern="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Any</a:t>
            </a:r>
            <a:r>
              <a:rPr kumimoji="0" lang="ru-RU" sz="1300" b="0" i="0" u="none" strike="noStrike" kern="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300" b="0" i="0" u="none" strike="noStrike" kern="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 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Software as a Service</a:t>
            </a: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3A04DE-C85B-DEC1-E4DF-4B2A212FB85B}"/>
              </a:ext>
            </a:extLst>
          </p:cNvPr>
          <p:cNvSpPr txBox="1"/>
          <p:nvPr/>
        </p:nvSpPr>
        <p:spPr>
          <a:xfrm>
            <a:off x="6874874" y="236256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8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0E9CE59-0067-BB03-B560-EF3EB59F6B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4315193"/>
            <a:ext cx="427047" cy="4270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BEEC0EE-0FAF-527F-2A2D-5C88EDCEF0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059" y="4282512"/>
            <a:ext cx="449067" cy="4490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39E5798-3250-4459-DADB-7D0A006241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028" y="4315918"/>
            <a:ext cx="449067" cy="4490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5DF2074-BEC7-85DF-D69A-4550479928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324" y="4310007"/>
            <a:ext cx="423525" cy="4235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D0E43F-D743-4A0A-F95B-615590B7AC30}"/>
              </a:ext>
            </a:extLst>
          </p:cNvPr>
          <p:cNvSpPr txBox="1"/>
          <p:nvPr/>
        </p:nvSpPr>
        <p:spPr>
          <a:xfrm>
            <a:off x="742826" y="1300234"/>
            <a:ext cx="1841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50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/>
                <a:ea typeface="Fira Sans ExtraLight" panose="020B0403050000020004" pitchFamily="34" charset="0"/>
                <a:cs typeface="Segoe UI" panose="020B0502040204020203" pitchFamily="34" charset="0"/>
              </a:rPr>
              <a:t>рост от года к году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F6AD7D-20C6-8914-70F1-85E47364DF87}"/>
              </a:ext>
            </a:extLst>
          </p:cNvPr>
          <p:cNvSpPr txBox="1"/>
          <p:nvPr/>
        </p:nvSpPr>
        <p:spPr>
          <a:xfrm>
            <a:off x="664701" y="2427341"/>
            <a:ext cx="216293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152-ФЗ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/>
                <a:ea typeface="Fira Sans ExtraLight" panose="020B0403050000020004" pitchFamily="34" charset="0"/>
                <a:cs typeface="Segoe UI" panose="020B0502040204020203" pitchFamily="34" charset="0"/>
              </a:rPr>
              <a:t>аттестация УЗ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/>
                <a:ea typeface="Fira Sans ExtraLight" panose="020B0403050000020004" pitchFamily="34" charset="0"/>
                <a:cs typeface="Segoe UI" panose="020B0502040204020203" pitchFamily="34" charset="0"/>
              </a:rPr>
              <a:t>Сегмент в облаке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/>
                <a:ea typeface="Fira Sans ExtraLight" panose="020B0403050000020004" pitchFamily="34" charset="0"/>
                <a:cs typeface="Segoe UI" panose="020B0502040204020203" pitchFamily="34" charset="0"/>
              </a:rPr>
              <a:t>Софтлайн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UI"/>
              <a:ea typeface="Fira Sans ExtraLight" panose="020B0403050000020004" pitchFamily="34" charset="0"/>
              <a:cs typeface="Segoe UI" panose="020B0502040204020203" pitchFamily="34" charset="0"/>
            </a:endParaRPr>
          </a:p>
        </p:txBody>
      </p:sp>
      <p:sp>
        <p:nvSpPr>
          <p:cNvPr id="25" name="Subtitle 7">
            <a:extLst>
              <a:ext uri="{FF2B5EF4-FFF2-40B4-BE49-F238E27FC236}">
                <a16:creationId xmlns:a16="http://schemas.microsoft.com/office/drawing/2014/main" id="{FE124FE3-289A-4810-B0C5-A18D55C1A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818" y="999699"/>
            <a:ext cx="11152263" cy="477077"/>
          </a:xfrm>
        </p:spPr>
        <p:txBody>
          <a:bodyPr/>
          <a:lstStyle/>
          <a:p>
            <a:r>
              <a:rPr lang="ru-RU" dirty="0" err="1"/>
              <a:t>Мультиоблачный</a:t>
            </a:r>
            <a:r>
              <a:rPr lang="ru-RU" dirty="0"/>
              <a:t> провайдер решений с фокусом на клиентский опыт и кибербезопасность</a:t>
            </a:r>
            <a:endParaRPr lang="en-US" dirty="0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D3B0A951-897F-46CC-B05F-9568729492E6}"/>
              </a:ext>
            </a:extLst>
          </p:cNvPr>
          <p:cNvSpPr txBox="1">
            <a:spLocks/>
          </p:cNvSpPr>
          <p:nvPr/>
        </p:nvSpPr>
        <p:spPr>
          <a:xfrm>
            <a:off x="505726" y="435157"/>
            <a:ext cx="6972014" cy="510977"/>
          </a:xfrm>
          <a:prstGeom prst="rect">
            <a:avLst/>
          </a:prstGeom>
        </p:spPr>
        <p:txBody>
          <a:bodyPr tIns="36000" bIns="3600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</a:rPr>
              <a:t>SOFTLINE </a:t>
            </a:r>
            <a:r>
              <a:rPr lang="ru-RU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</a:rPr>
              <a:t>МУЛЬТИОБЛАКО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2250C2C-EFB6-4CC0-B475-5C382BE9E1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12" y="5655030"/>
            <a:ext cx="1725284" cy="1725284"/>
          </a:xfrm>
          <a:prstGeom prst="rect">
            <a:avLst/>
          </a:prstGeom>
        </p:spPr>
      </p:pic>
      <p:pic>
        <p:nvPicPr>
          <p:cNvPr id="28" name="Рисунок 9">
            <a:extLst>
              <a:ext uri="{FF2B5EF4-FFF2-40B4-BE49-F238E27FC236}">
                <a16:creationId xmlns:a16="http://schemas.microsoft.com/office/drawing/2014/main" id="{2D565AE7-DADE-4EED-9B47-8F26E36040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2" b="39192"/>
          <a:stretch/>
        </p:blipFill>
        <p:spPr>
          <a:xfrm>
            <a:off x="9743537" y="0"/>
            <a:ext cx="2448463" cy="5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50BACB-4048-4F4B-9F60-949E4B654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700" y="6048128"/>
            <a:ext cx="1770170" cy="42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6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7769-30C5-4AAA-854F-D82F7CE9F4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Цифровая трансформация: </a:t>
            </a:r>
            <a:r>
              <a:rPr lang="en-US" dirty="0"/>
              <a:t>Softline </a:t>
            </a:r>
            <a:r>
              <a:rPr lang="ru-RU" dirty="0"/>
              <a:t>Мультиоблако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48A89-3937-44A4-AD86-7FFE218FE3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DD36C-5E2A-45A3-932B-0B5A75FD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2</a:t>
            </a:fld>
            <a:endParaRPr lang="ru-RU"/>
          </a:p>
        </p:txBody>
      </p:sp>
      <p:sp>
        <p:nvSpPr>
          <p:cNvPr id="5" name="Подзаголовок 1">
            <a:extLst>
              <a:ext uri="{FF2B5EF4-FFF2-40B4-BE49-F238E27FC236}">
                <a16:creationId xmlns:a16="http://schemas.microsoft.com/office/drawing/2014/main" id="{1EBB128F-7CE8-4869-A71E-45FFF6F9D4C6}"/>
              </a:ext>
            </a:extLst>
          </p:cNvPr>
          <p:cNvSpPr txBox="1">
            <a:spLocks/>
          </p:cNvSpPr>
          <p:nvPr/>
        </p:nvSpPr>
        <p:spPr>
          <a:xfrm>
            <a:off x="738312" y="1748502"/>
            <a:ext cx="5395787" cy="4110528"/>
          </a:xfrm>
          <a:prstGeom prst="rect">
            <a:avLst/>
          </a:prstGeom>
        </p:spPr>
        <p:txBody>
          <a:bodyPr tIns="36000" bIns="3600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latin typeface="Segoe UI (Основной текст)"/>
              </a:rPr>
              <a:t>Импортозамещение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latin typeface="Segoe UI (Основной текст)"/>
              </a:rPr>
              <a:t>Повышение безопасности инфраструктуры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800" dirty="0">
                <a:latin typeface="Segoe UI (Основной текст)"/>
              </a:rPr>
              <a:t>Dedicated</a:t>
            </a:r>
            <a:endParaRPr lang="ru-RU" sz="1800" dirty="0">
              <a:latin typeface="Segoe UI (Основной текст)"/>
            </a:endParaRP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latin typeface="Segoe UI (Основной текст)"/>
              </a:rPr>
              <a:t>Высокопроизводительные кластеры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latin typeface="Segoe UI (Основной текст)"/>
              </a:rPr>
              <a:t>Резервное восстановление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latin typeface="Segoe UI (Основной текст)"/>
              </a:rPr>
              <a:t>Резервное копирование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latin typeface="Segoe UI (Основной текст)"/>
              </a:rPr>
              <a:t>Управление контейнерами </a:t>
            </a:r>
            <a:r>
              <a:rPr lang="en-US" sz="1800" dirty="0">
                <a:latin typeface="Segoe UI (Основной текст)"/>
              </a:rPr>
              <a:t>Kubernetes</a:t>
            </a:r>
            <a:endParaRPr lang="ru-RU" sz="1800" dirty="0">
              <a:latin typeface="Segoe UI (Основной текст)"/>
            </a:endParaRP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latin typeface="Segoe UI (Основной текст)"/>
              </a:rPr>
              <a:t>Хранилище </a:t>
            </a:r>
            <a:r>
              <a:rPr lang="en-US" sz="1800" dirty="0">
                <a:latin typeface="Segoe UI (Основной текст)"/>
              </a:rPr>
              <a:t>S3</a:t>
            </a:r>
            <a:endParaRPr lang="ru-RU" sz="1800" dirty="0">
              <a:latin typeface="Segoe UI (Основной текст)"/>
            </a:endParaRP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latin typeface="Segoe UI (Основной текст)"/>
              </a:rPr>
              <a:t>Защищенное облако ФЗ-152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latin typeface="Segoe UI (Основной текст)"/>
              </a:rPr>
              <a:t>Виртуальный офис в облаке 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800" dirty="0">
                <a:latin typeface="Segoe UI (Основной текст)"/>
              </a:rPr>
              <a:t>Миграция инфраструктуры в облако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ru-RU" sz="1800" dirty="0">
              <a:latin typeface="Segoe UI (Основной текст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Segoe UI (Основной текст)"/>
            </a:endParaRPr>
          </a:p>
          <a:p>
            <a:endParaRPr lang="ru-RU" dirty="0"/>
          </a:p>
        </p:txBody>
      </p:sp>
      <p:pic>
        <p:nvPicPr>
          <p:cNvPr id="6" name="Picture 2" descr="Free photo cloud system tablet background smart technology remixed media">
            <a:extLst>
              <a:ext uri="{FF2B5EF4-FFF2-40B4-BE49-F238E27FC236}">
                <a16:creationId xmlns:a16="http://schemas.microsoft.com/office/drawing/2014/main" id="{B07C776D-0463-461C-BE20-ADDD9EE5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29" y="1619207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8FDAFF18-E33F-487A-9037-A2B581B1B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2" b="39192"/>
          <a:stretch/>
        </p:blipFill>
        <p:spPr>
          <a:xfrm>
            <a:off x="9743537" y="0"/>
            <a:ext cx="2448463" cy="5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1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C22D-9F64-4119-B1CF-84E7AC3A5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Импортозамещение как основа развития ИТ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0AA77-D997-434F-B8FA-A795F7EE7B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Уровни и направления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1E270-E993-41C7-A4E4-70375436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2879" y="6319011"/>
            <a:ext cx="429867" cy="305379"/>
          </a:xfrm>
        </p:spPr>
        <p:txBody>
          <a:bodyPr/>
          <a:lstStyle/>
          <a:p>
            <a:fld id="{65DB62B0-A595-463A-B2EE-387080CABF9D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9">
            <a:extLst>
              <a:ext uri="{FF2B5EF4-FFF2-40B4-BE49-F238E27FC236}">
                <a16:creationId xmlns:a16="http://schemas.microsoft.com/office/drawing/2014/main" id="{BD672972-7480-4731-87CB-5AC6FFEF0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2" b="39192"/>
          <a:stretch/>
        </p:blipFill>
        <p:spPr>
          <a:xfrm>
            <a:off x="9743537" y="0"/>
            <a:ext cx="2448463" cy="562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0D07B5-4E47-4CC7-8F81-BA61CC232856}"/>
              </a:ext>
            </a:extLst>
          </p:cNvPr>
          <p:cNvSpPr txBox="1"/>
          <p:nvPr/>
        </p:nvSpPr>
        <p:spPr>
          <a:xfrm>
            <a:off x="515936" y="1555567"/>
            <a:ext cx="1116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Мы выделяем три слоя </a:t>
            </a:r>
            <a:r>
              <a:rPr lang="en-US" dirty="0"/>
              <a:t>IT-</a:t>
            </a:r>
            <a:r>
              <a:rPr lang="ru-RU" dirty="0"/>
              <a:t>инфраструктуры: железный, виртуализация (облако), </a:t>
            </a:r>
            <a:r>
              <a:rPr lang="en-US" dirty="0"/>
              <a:t>SaaS/PaaS </a:t>
            </a:r>
            <a:r>
              <a:rPr lang="ru-RU" dirty="0"/>
              <a:t>решения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6FF439-234C-43D1-AF4F-19A3A8E56B0B}"/>
              </a:ext>
            </a:extLst>
          </p:cNvPr>
          <p:cNvSpPr/>
          <p:nvPr/>
        </p:nvSpPr>
        <p:spPr>
          <a:xfrm>
            <a:off x="629174" y="4840448"/>
            <a:ext cx="3120705" cy="1077986"/>
          </a:xfrm>
          <a:prstGeom prst="rect">
            <a:avLst/>
          </a:prstGeom>
          <a:noFill/>
          <a:ln>
            <a:solidFill>
              <a:srgbClr val="5C5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Железо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018A43-219D-4FCB-9D0A-76199B2FD33C}"/>
              </a:ext>
            </a:extLst>
          </p:cNvPr>
          <p:cNvSpPr/>
          <p:nvPr/>
        </p:nvSpPr>
        <p:spPr>
          <a:xfrm>
            <a:off x="629174" y="3647114"/>
            <a:ext cx="3120705" cy="1077986"/>
          </a:xfrm>
          <a:prstGeom prst="rect">
            <a:avLst/>
          </a:prstGeom>
          <a:noFill/>
          <a:ln>
            <a:solidFill>
              <a:srgbClr val="5C5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Виртуализация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F32B42-7DC9-414E-9900-CD561ECC3612}"/>
              </a:ext>
            </a:extLst>
          </p:cNvPr>
          <p:cNvSpPr/>
          <p:nvPr/>
        </p:nvSpPr>
        <p:spPr>
          <a:xfrm>
            <a:off x="629174" y="2453780"/>
            <a:ext cx="3120705" cy="1077986"/>
          </a:xfrm>
          <a:prstGeom prst="rect">
            <a:avLst/>
          </a:prstGeom>
          <a:noFill/>
          <a:ln>
            <a:solidFill>
              <a:srgbClr val="5C5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SaaS/PaaS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A0F8E2-E95B-4F97-8593-B9CFD45B41A7}"/>
              </a:ext>
            </a:extLst>
          </p:cNvPr>
          <p:cNvSpPr/>
          <p:nvPr/>
        </p:nvSpPr>
        <p:spPr>
          <a:xfrm>
            <a:off x="4346896" y="4840448"/>
            <a:ext cx="3120705" cy="1077986"/>
          </a:xfrm>
          <a:prstGeom prst="rect">
            <a:avLst/>
          </a:prstGeom>
          <a:noFill/>
          <a:ln>
            <a:solidFill>
              <a:srgbClr val="AB2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HPE, Cisco, Dell </a:t>
            </a:r>
            <a:r>
              <a:rPr lang="ru-RU" dirty="0">
                <a:solidFill>
                  <a:schemeClr val="tx1"/>
                </a:solidFill>
              </a:rPr>
              <a:t>и др.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6EA233-7595-46BC-918D-14FF89596097}"/>
              </a:ext>
            </a:extLst>
          </p:cNvPr>
          <p:cNvSpPr/>
          <p:nvPr/>
        </p:nvSpPr>
        <p:spPr>
          <a:xfrm>
            <a:off x="8156897" y="4840448"/>
            <a:ext cx="3120705" cy="10779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Inferit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38D649-984F-404E-9FF3-8A1CDF1104D3}"/>
              </a:ext>
            </a:extLst>
          </p:cNvPr>
          <p:cNvSpPr/>
          <p:nvPr/>
        </p:nvSpPr>
        <p:spPr>
          <a:xfrm>
            <a:off x="4346896" y="3647114"/>
            <a:ext cx="3120705" cy="1077986"/>
          </a:xfrm>
          <a:prstGeom prst="rect">
            <a:avLst/>
          </a:prstGeom>
          <a:noFill/>
          <a:ln>
            <a:solidFill>
              <a:srgbClr val="AB2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Hyper-V, VMware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A1720A-E964-4EED-A2F6-E345CC07538C}"/>
              </a:ext>
            </a:extLst>
          </p:cNvPr>
          <p:cNvSpPr/>
          <p:nvPr/>
        </p:nvSpPr>
        <p:spPr>
          <a:xfrm>
            <a:off x="8156897" y="3647114"/>
            <a:ext cx="3120705" cy="10779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Open Nebula, Open Stack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81BD70-2A03-4E90-95A5-3F0226FC3245}"/>
              </a:ext>
            </a:extLst>
          </p:cNvPr>
          <p:cNvSpPr/>
          <p:nvPr/>
        </p:nvSpPr>
        <p:spPr>
          <a:xfrm>
            <a:off x="4346896" y="2453780"/>
            <a:ext cx="3120705" cy="1077986"/>
          </a:xfrm>
          <a:prstGeom prst="rect">
            <a:avLst/>
          </a:prstGeom>
          <a:noFill/>
          <a:ln>
            <a:solidFill>
              <a:srgbClr val="AB2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Microsoft Office 365, Google Workspace, AWS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7BB8D0-31D0-4EB1-9BC6-A2FB259C83D0}"/>
              </a:ext>
            </a:extLst>
          </p:cNvPr>
          <p:cNvSpPr/>
          <p:nvPr/>
        </p:nvSpPr>
        <p:spPr>
          <a:xfrm>
            <a:off x="8156897" y="2453780"/>
            <a:ext cx="3120705" cy="10779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Виртуальный офис </a:t>
            </a:r>
            <a:r>
              <a:rPr lang="en-US" dirty="0">
                <a:solidFill>
                  <a:srgbClr val="00B050"/>
                </a:solidFill>
              </a:rPr>
              <a:t>SL</a:t>
            </a:r>
            <a:r>
              <a:rPr lang="en-US" dirty="0">
                <a:solidFill>
                  <a:schemeClr val="tx1"/>
                </a:solidFill>
              </a:rPr>
              <a:t>, K8s </a:t>
            </a:r>
            <a:r>
              <a:rPr lang="ru-RU" dirty="0">
                <a:solidFill>
                  <a:schemeClr val="tx1"/>
                </a:solidFill>
              </a:rPr>
              <a:t>на базе Флант, </a:t>
            </a:r>
            <a:r>
              <a:rPr lang="en-US" dirty="0">
                <a:solidFill>
                  <a:schemeClr val="tx1"/>
                </a:solidFill>
              </a:rPr>
              <a:t>S3 </a:t>
            </a:r>
            <a:r>
              <a:rPr lang="ru-RU" dirty="0">
                <a:solidFill>
                  <a:schemeClr val="tx1"/>
                </a:solidFill>
              </a:rPr>
              <a:t>от Киберпротект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93A8A1-D8B9-4BB1-B886-16C81A87F3E1}"/>
              </a:ext>
            </a:extLst>
          </p:cNvPr>
          <p:cNvSpPr txBox="1"/>
          <p:nvPr/>
        </p:nvSpPr>
        <p:spPr>
          <a:xfrm>
            <a:off x="1642144" y="2025271"/>
            <a:ext cx="109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Уровни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D01A2A-C0EE-4AB5-926F-E494C32CDA76}"/>
              </a:ext>
            </a:extLst>
          </p:cNvPr>
          <p:cNvSpPr txBox="1"/>
          <p:nvPr/>
        </p:nvSpPr>
        <p:spPr>
          <a:xfrm>
            <a:off x="4708322" y="2040247"/>
            <a:ext cx="239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Западные вендоры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51F860-67D0-4B27-806D-460DFD5171CF}"/>
              </a:ext>
            </a:extLst>
          </p:cNvPr>
          <p:cNvSpPr txBox="1"/>
          <p:nvPr/>
        </p:nvSpPr>
        <p:spPr>
          <a:xfrm>
            <a:off x="8609903" y="2061947"/>
            <a:ext cx="221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Ипортозамещение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2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9A74A-0EB7-4EBB-9C9F-C193B1E402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Импортозамещение как основа развития ИТ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567D4-24C0-4590-85FC-101423F3D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2" y="1085860"/>
            <a:ext cx="11258449" cy="365125"/>
          </a:xfrm>
        </p:spPr>
        <p:txBody>
          <a:bodyPr/>
          <a:lstStyle/>
          <a:p>
            <a:r>
              <a:rPr lang="ru-RU" dirty="0"/>
              <a:t>Направления импортозамещения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17117-69A3-4962-A0A2-3922AAA3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9">
            <a:extLst>
              <a:ext uri="{FF2B5EF4-FFF2-40B4-BE49-F238E27FC236}">
                <a16:creationId xmlns:a16="http://schemas.microsoft.com/office/drawing/2014/main" id="{F73483A6-C609-4E5B-A825-0E5F4B64D0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2" b="39192"/>
          <a:stretch/>
        </p:blipFill>
        <p:spPr>
          <a:xfrm>
            <a:off x="9743537" y="0"/>
            <a:ext cx="2448463" cy="56206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D517CE-E35D-442E-B149-FB6B5A7A1AEF}"/>
              </a:ext>
            </a:extLst>
          </p:cNvPr>
          <p:cNvSpPr/>
          <p:nvPr/>
        </p:nvSpPr>
        <p:spPr>
          <a:xfrm>
            <a:off x="671117" y="5125673"/>
            <a:ext cx="2030138" cy="671119"/>
          </a:xfrm>
          <a:prstGeom prst="roundRect">
            <a:avLst/>
          </a:prstGeom>
          <a:noFill/>
          <a:ln w="19050">
            <a:solidFill>
              <a:srgbClr val="239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Dedicated Infrastructure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DF3148-BD6F-4F9F-80ED-1038B17E7D1B}"/>
              </a:ext>
            </a:extLst>
          </p:cNvPr>
          <p:cNvSpPr/>
          <p:nvPr/>
        </p:nvSpPr>
        <p:spPr>
          <a:xfrm>
            <a:off x="671117" y="4372400"/>
            <a:ext cx="2030138" cy="671119"/>
          </a:xfrm>
          <a:prstGeom prst="roundRect">
            <a:avLst/>
          </a:prstGeom>
          <a:noFill/>
          <a:ln w="19050">
            <a:solidFill>
              <a:srgbClr val="239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Виртуальная инфраструктура (</a:t>
            </a:r>
            <a:r>
              <a:rPr lang="en-US" sz="1200" dirty="0">
                <a:solidFill>
                  <a:schemeClr val="tx1"/>
                </a:solidFill>
              </a:rPr>
              <a:t>IaaS)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E217BE-E2D5-421F-B5AD-CA7B600C31C4}"/>
              </a:ext>
            </a:extLst>
          </p:cNvPr>
          <p:cNvSpPr/>
          <p:nvPr/>
        </p:nvSpPr>
        <p:spPr>
          <a:xfrm>
            <a:off x="671117" y="3619127"/>
            <a:ext cx="2030138" cy="671119"/>
          </a:xfrm>
          <a:prstGeom prst="roundRect">
            <a:avLst/>
          </a:prstGeom>
          <a:noFill/>
          <a:ln w="19050">
            <a:solidFill>
              <a:srgbClr val="239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Частное облако 2.0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91DCD2-1B8D-4940-A2B8-AC808D5BA00E}"/>
              </a:ext>
            </a:extLst>
          </p:cNvPr>
          <p:cNvSpPr/>
          <p:nvPr/>
        </p:nvSpPr>
        <p:spPr>
          <a:xfrm>
            <a:off x="671117" y="2863277"/>
            <a:ext cx="2030138" cy="671119"/>
          </a:xfrm>
          <a:prstGeom prst="roundRect">
            <a:avLst/>
          </a:prstGeom>
          <a:noFill/>
          <a:ln w="19050">
            <a:solidFill>
              <a:srgbClr val="239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SaaS/PaaS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1C5F86-E956-48C8-820B-1AF89B80EAE9}"/>
              </a:ext>
            </a:extLst>
          </p:cNvPr>
          <p:cNvSpPr/>
          <p:nvPr/>
        </p:nvSpPr>
        <p:spPr>
          <a:xfrm>
            <a:off x="671117" y="2107427"/>
            <a:ext cx="2030138" cy="671119"/>
          </a:xfrm>
          <a:prstGeom prst="roundRect">
            <a:avLst/>
          </a:prstGeom>
          <a:noFill/>
          <a:ln w="19050">
            <a:solidFill>
              <a:srgbClr val="239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Сервисы по ИБ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8E623-C0B8-4D23-AFAC-25759B8C3C79}"/>
              </a:ext>
            </a:extLst>
          </p:cNvPr>
          <p:cNvSpPr txBox="1"/>
          <p:nvPr/>
        </p:nvSpPr>
        <p:spPr>
          <a:xfrm>
            <a:off x="2799126" y="5291955"/>
            <a:ext cx="3363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Серверы </a:t>
            </a:r>
            <a:r>
              <a:rPr lang="en-US" sz="1600" dirty="0"/>
              <a:t>Inferit</a:t>
            </a:r>
            <a:r>
              <a:rPr lang="ru-RU" sz="1600" dirty="0"/>
              <a:t> в аренду 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6CF127-BBF2-4F8E-B8F7-E3AC59366882}"/>
              </a:ext>
            </a:extLst>
          </p:cNvPr>
          <p:cNvSpPr txBox="1"/>
          <p:nvPr/>
        </p:nvSpPr>
        <p:spPr>
          <a:xfrm>
            <a:off x="2799126" y="4538682"/>
            <a:ext cx="4499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Host VM, </a:t>
            </a:r>
            <a:r>
              <a:rPr lang="en-US" sz="1600" dirty="0" err="1"/>
              <a:t>Zvirt</a:t>
            </a:r>
            <a:r>
              <a:rPr lang="en-US" sz="1600" dirty="0"/>
              <a:t>, Open Nebula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122EE5-4C92-43BC-AE77-3C4FD62E9CF5}"/>
              </a:ext>
            </a:extLst>
          </p:cNvPr>
          <p:cNvSpPr txBox="1"/>
          <p:nvPr/>
        </p:nvSpPr>
        <p:spPr>
          <a:xfrm>
            <a:off x="2799126" y="3785409"/>
            <a:ext cx="2172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Open Nebula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1DEE6-F8B2-4824-A284-E86F30F22EE1}"/>
              </a:ext>
            </a:extLst>
          </p:cNvPr>
          <p:cNvSpPr txBox="1"/>
          <p:nvPr/>
        </p:nvSpPr>
        <p:spPr>
          <a:xfrm>
            <a:off x="2799126" y="2906449"/>
            <a:ext cx="3894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K8s </a:t>
            </a:r>
            <a:r>
              <a:rPr lang="ru-RU" sz="1600" dirty="0"/>
              <a:t>Флант, Хайстекс, Киберпротект </a:t>
            </a:r>
            <a:r>
              <a:rPr lang="en-US" sz="1600" dirty="0"/>
              <a:t>S3, </a:t>
            </a:r>
            <a:r>
              <a:rPr lang="ru-RU" sz="1600" dirty="0">
                <a:solidFill>
                  <a:srgbClr val="00B050"/>
                </a:solidFill>
              </a:rPr>
              <a:t>ВО </a:t>
            </a:r>
            <a:r>
              <a:rPr lang="en-US" sz="1600" dirty="0">
                <a:solidFill>
                  <a:srgbClr val="00B050"/>
                </a:solidFill>
              </a:rPr>
              <a:t>SL</a:t>
            </a:r>
            <a:r>
              <a:rPr lang="ru-RU" sz="1600" dirty="0"/>
              <a:t>, </a:t>
            </a:r>
            <a:r>
              <a:rPr lang="ru-RU" sz="1600" dirty="0" err="1"/>
              <a:t>Кибербэкап</a:t>
            </a:r>
            <a:r>
              <a:rPr lang="ru-RU" sz="1600" dirty="0"/>
              <a:t>, </a:t>
            </a:r>
            <a:r>
              <a:rPr lang="en-US" sz="1600" dirty="0">
                <a:solidFill>
                  <a:srgbClr val="00B050"/>
                </a:solidFill>
              </a:rPr>
              <a:t>Veeam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05D18B-1CE3-4907-9F6C-734DF0AF448A}"/>
              </a:ext>
            </a:extLst>
          </p:cNvPr>
          <p:cNvSpPr txBox="1"/>
          <p:nvPr/>
        </p:nvSpPr>
        <p:spPr>
          <a:xfrm>
            <a:off x="2799126" y="2273709"/>
            <a:ext cx="317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WAF </a:t>
            </a:r>
            <a:r>
              <a:rPr lang="ru-RU" sz="1600" dirty="0"/>
              <a:t>от </a:t>
            </a:r>
            <a:r>
              <a:rPr lang="en-US" sz="1600" dirty="0" err="1"/>
              <a:t>Webmonitorix</a:t>
            </a:r>
            <a:r>
              <a:rPr lang="ru-RU" sz="1600" dirty="0"/>
              <a:t>, </a:t>
            </a:r>
            <a:r>
              <a:rPr lang="en-US" sz="1600" dirty="0" err="1"/>
              <a:t>iSOC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02CC46-AAB7-4F9F-8F00-1DA8615515CB}"/>
              </a:ext>
            </a:extLst>
          </p:cNvPr>
          <p:cNvSpPr txBox="1"/>
          <p:nvPr/>
        </p:nvSpPr>
        <p:spPr>
          <a:xfrm>
            <a:off x="6804871" y="5298848"/>
            <a:ext cx="3363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Dell, Cisco, HPE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F8AA6C-15BA-4F52-A25B-CCA2AD8F2B76}"/>
              </a:ext>
            </a:extLst>
          </p:cNvPr>
          <p:cNvSpPr txBox="1"/>
          <p:nvPr/>
        </p:nvSpPr>
        <p:spPr>
          <a:xfrm>
            <a:off x="6804871" y="4545575"/>
            <a:ext cx="4499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VMware, Hyper-V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E367DF-220C-4AE8-B7D9-57FE12BEE739}"/>
              </a:ext>
            </a:extLst>
          </p:cNvPr>
          <p:cNvSpPr txBox="1"/>
          <p:nvPr/>
        </p:nvSpPr>
        <p:spPr>
          <a:xfrm>
            <a:off x="6804871" y="3792302"/>
            <a:ext cx="2172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VMware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1EEE16-3F9F-4AA2-9F56-75218C078EA0}"/>
              </a:ext>
            </a:extLst>
          </p:cNvPr>
          <p:cNvSpPr txBox="1"/>
          <p:nvPr/>
        </p:nvSpPr>
        <p:spPr>
          <a:xfrm>
            <a:off x="6804871" y="2913342"/>
            <a:ext cx="4692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Microsoft Office 365, Google Workspace, Oracle, </a:t>
            </a:r>
            <a:r>
              <a:rPr lang="en-US" sz="1600" dirty="0" err="1"/>
              <a:t>Mirantis</a:t>
            </a:r>
            <a:r>
              <a:rPr lang="en-US" sz="1600" dirty="0"/>
              <a:t>, Docker, Google, Azure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8A9032-CBA2-4C4E-9EFA-F2C8849D6C2A}"/>
              </a:ext>
            </a:extLst>
          </p:cNvPr>
          <p:cNvSpPr txBox="1"/>
          <p:nvPr/>
        </p:nvSpPr>
        <p:spPr>
          <a:xfrm>
            <a:off x="6804871" y="2280602"/>
            <a:ext cx="4562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Azure Application Firewall, </a:t>
            </a:r>
            <a:r>
              <a:rPr lang="pt-BR" sz="1600" dirty="0"/>
              <a:t>Symantec, </a:t>
            </a:r>
            <a:r>
              <a:rPr lang="pt-BR" sz="1600" dirty="0" err="1"/>
              <a:t>Palo</a:t>
            </a:r>
            <a:r>
              <a:rPr lang="pt-BR" sz="1600" dirty="0"/>
              <a:t> Alto, </a:t>
            </a:r>
            <a:r>
              <a:rPr lang="pt-BR" sz="1600" dirty="0" err="1"/>
              <a:t>Sophos</a:t>
            </a:r>
            <a:r>
              <a:rPr lang="pt-BR" sz="1600" dirty="0"/>
              <a:t>, </a:t>
            </a:r>
            <a:r>
              <a:rPr lang="pt-BR" sz="1600" dirty="0" err="1"/>
              <a:t>AlertLogic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711892-B676-4F9A-881C-11E6B233B937}"/>
              </a:ext>
            </a:extLst>
          </p:cNvPr>
          <p:cNvSpPr txBox="1"/>
          <p:nvPr/>
        </p:nvSpPr>
        <p:spPr>
          <a:xfrm>
            <a:off x="7806656" y="1763346"/>
            <a:ext cx="255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 было раньше?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143F0A-2184-4B17-AA07-45C682D862F3}"/>
              </a:ext>
            </a:extLst>
          </p:cNvPr>
          <p:cNvSpPr txBox="1"/>
          <p:nvPr/>
        </p:nvSpPr>
        <p:spPr>
          <a:xfrm>
            <a:off x="3189215" y="1763346"/>
            <a:ext cx="255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 предлагаем?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9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747B3-E682-4FD2-A50D-2D7C948A0B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Повышение безопасности инфраструктуры 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FCD84-C3DA-49B1-B442-79857C4CEC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Softline </a:t>
            </a:r>
            <a:r>
              <a:rPr lang="ru-RU" dirty="0"/>
              <a:t>обеспечивает безопасность на всех уровнях: внутренний, внешний и физический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5F3DF-6B04-4728-8630-DF04D223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9">
            <a:extLst>
              <a:ext uri="{FF2B5EF4-FFF2-40B4-BE49-F238E27FC236}">
                <a16:creationId xmlns:a16="http://schemas.microsoft.com/office/drawing/2014/main" id="{393E102F-8CF5-4B23-B4F4-EDDE4A91F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2" b="39192"/>
          <a:stretch/>
        </p:blipFill>
        <p:spPr>
          <a:xfrm>
            <a:off x="9743537" y="0"/>
            <a:ext cx="2448463" cy="562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E77E8C-6C40-4E8D-BC4A-95FF9622157D}"/>
              </a:ext>
            </a:extLst>
          </p:cNvPr>
          <p:cNvSpPr txBox="1"/>
          <p:nvPr/>
        </p:nvSpPr>
        <p:spPr>
          <a:xfrm>
            <a:off x="869659" y="1686187"/>
            <a:ext cx="522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Какие риски возникают на разных уровнях?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26E267-3737-4635-8453-3E5271F91FA7}"/>
              </a:ext>
            </a:extLst>
          </p:cNvPr>
          <p:cNvSpPr/>
          <p:nvPr/>
        </p:nvSpPr>
        <p:spPr>
          <a:xfrm>
            <a:off x="0" y="2046914"/>
            <a:ext cx="6249798" cy="624979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9217C2-AB3D-4F12-8573-B36EDDA5688C}"/>
              </a:ext>
            </a:extLst>
          </p:cNvPr>
          <p:cNvSpPr/>
          <p:nvPr/>
        </p:nvSpPr>
        <p:spPr>
          <a:xfrm>
            <a:off x="621484" y="3289883"/>
            <a:ext cx="5006829" cy="5006829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896B8F-9508-4624-9B23-978372F02B67}"/>
              </a:ext>
            </a:extLst>
          </p:cNvPr>
          <p:cNvSpPr/>
          <p:nvPr/>
        </p:nvSpPr>
        <p:spPr>
          <a:xfrm>
            <a:off x="1210110" y="4464469"/>
            <a:ext cx="3829576" cy="382957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7D6EC0-29E2-46AD-9EAC-2B870BBD3840}"/>
              </a:ext>
            </a:extLst>
          </p:cNvPr>
          <p:cNvSpPr txBox="1"/>
          <p:nvPr/>
        </p:nvSpPr>
        <p:spPr>
          <a:xfrm>
            <a:off x="1345627" y="2323301"/>
            <a:ext cx="36226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cs typeface="Segoe UI Semilight"/>
              </a:rPr>
              <a:t>Отключение ЦОДов, недоступность облаков, изъятие серверов, несоответствие ИТ-инфраструктуры требованиям законодательства  </a:t>
            </a:r>
          </a:p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EEF92E-58BC-4250-B1A0-3D8FAADB87D9}"/>
              </a:ext>
            </a:extLst>
          </p:cNvPr>
          <p:cNvSpPr/>
          <p:nvPr/>
        </p:nvSpPr>
        <p:spPr>
          <a:xfrm>
            <a:off x="515938" y="323336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AB284B"/>
                </a:solidFill>
              </a:rPr>
              <a:t>Физический</a:t>
            </a:r>
            <a:endParaRPr lang="en-US" b="1" dirty="0">
              <a:solidFill>
                <a:srgbClr val="AB284B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0BCE63-91C2-4727-9B65-304AA7EE74FD}"/>
              </a:ext>
            </a:extLst>
          </p:cNvPr>
          <p:cNvSpPr/>
          <p:nvPr/>
        </p:nvSpPr>
        <p:spPr>
          <a:xfrm>
            <a:off x="1210110" y="4167127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396D3"/>
                </a:solidFill>
              </a:rPr>
              <a:t>Внешний</a:t>
            </a:r>
            <a:endParaRPr lang="en-US" b="1" dirty="0">
              <a:solidFill>
                <a:srgbClr val="2396D3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53D3E9-218B-413A-8A6E-C47A642E0296}"/>
              </a:ext>
            </a:extLst>
          </p:cNvPr>
          <p:cNvSpPr/>
          <p:nvPr/>
        </p:nvSpPr>
        <p:spPr>
          <a:xfrm>
            <a:off x="1677875" y="3686191"/>
            <a:ext cx="28940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algn="ctr">
              <a:lnSpc>
                <a:spcPct val="100000"/>
              </a:lnSpc>
              <a:spcAft>
                <a:spcPts val="300"/>
              </a:spcAft>
              <a:buClr>
                <a:srgbClr val="1B97C0"/>
              </a:buClr>
              <a:tabLst>
                <a:tab pos="156845" algn="l"/>
              </a:tabLst>
            </a:pPr>
            <a:r>
              <a:rPr lang="ru-RU" sz="1400" dirty="0">
                <a:cs typeface="Segoe UI Semilight"/>
              </a:rPr>
              <a:t>Спам, фишинговые атаки, </a:t>
            </a:r>
            <a:r>
              <a:rPr lang="en-US" sz="1400" dirty="0">
                <a:cs typeface="Segoe UI Semilight"/>
              </a:rPr>
              <a:t>DDoS-</a:t>
            </a:r>
            <a:r>
              <a:rPr lang="ru-RU" sz="1400" dirty="0">
                <a:cs typeface="Segoe UI Semilight"/>
              </a:rPr>
              <a:t>атаки, подбор паролей, утечка информации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8AA0-C97E-43EC-A3BC-3A8D9CD2402F}"/>
              </a:ext>
            </a:extLst>
          </p:cNvPr>
          <p:cNvSpPr/>
          <p:nvPr/>
        </p:nvSpPr>
        <p:spPr>
          <a:xfrm>
            <a:off x="2353435" y="4569906"/>
            <a:ext cx="1542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Внутренний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B93BF5-3182-4721-BFFE-44F3A6E9E8A0}"/>
              </a:ext>
            </a:extLst>
          </p:cNvPr>
          <p:cNvSpPr/>
          <p:nvPr/>
        </p:nvSpPr>
        <p:spPr>
          <a:xfrm>
            <a:off x="1853861" y="4901488"/>
            <a:ext cx="26061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algn="ctr">
              <a:lnSpc>
                <a:spcPct val="100000"/>
              </a:lnSpc>
              <a:spcAft>
                <a:spcPts val="300"/>
              </a:spcAft>
              <a:buClr>
                <a:srgbClr val="1B97C0"/>
              </a:buClr>
              <a:tabLst>
                <a:tab pos="156845" algn="l"/>
              </a:tabLst>
            </a:pPr>
            <a:r>
              <a:rPr lang="ru-RU" sz="1400" dirty="0">
                <a:cs typeface="Segoe UI Semilight"/>
              </a:rPr>
              <a:t>Права доступа к информации, пересылка внутренней информации, подозрительные действия сотрудников</a:t>
            </a:r>
            <a:endParaRPr lang="en-US" sz="1400" dirty="0">
              <a:cs typeface="Segoe UI Semi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476884-6558-454C-98B8-05A9F5887004}"/>
              </a:ext>
            </a:extLst>
          </p:cNvPr>
          <p:cNvSpPr/>
          <p:nvPr/>
        </p:nvSpPr>
        <p:spPr>
          <a:xfrm>
            <a:off x="7214510" y="2217700"/>
            <a:ext cx="4085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algn="ctr">
              <a:lnSpc>
                <a:spcPct val="100000"/>
              </a:lnSpc>
              <a:spcAft>
                <a:spcPts val="300"/>
              </a:spcAft>
              <a:buClr>
                <a:srgbClr val="1B97C0"/>
              </a:buClr>
              <a:tabLst>
                <a:tab pos="156845" algn="l"/>
              </a:tabLst>
            </a:pPr>
            <a:r>
              <a:rPr lang="ru-RU" b="1" dirty="0">
                <a:solidFill>
                  <a:srgbClr val="A20C33"/>
                </a:solidFill>
                <a:cs typeface="Segoe UI Semilight"/>
              </a:rPr>
              <a:t>Размещение сервисов </a:t>
            </a:r>
            <a:r>
              <a:rPr lang="en-US" b="1" dirty="0">
                <a:solidFill>
                  <a:srgbClr val="A20C33"/>
                </a:solidFill>
                <a:cs typeface="Segoe UI Semilight"/>
              </a:rPr>
              <a:t>Softline </a:t>
            </a:r>
            <a:r>
              <a:rPr lang="ru-RU" b="1" dirty="0" err="1">
                <a:solidFill>
                  <a:srgbClr val="A20C33"/>
                </a:solidFill>
                <a:cs typeface="Segoe UI Semilight"/>
              </a:rPr>
              <a:t>Мультиоблако</a:t>
            </a:r>
            <a:r>
              <a:rPr lang="ru-RU" b="1" dirty="0">
                <a:solidFill>
                  <a:srgbClr val="A20C33"/>
                </a:solidFill>
                <a:cs typeface="Segoe UI Semilight"/>
              </a:rPr>
              <a:t> в </a:t>
            </a:r>
            <a:r>
              <a:rPr lang="ru-RU" b="1" dirty="0" err="1">
                <a:solidFill>
                  <a:srgbClr val="A20C33"/>
                </a:solidFill>
                <a:cs typeface="Segoe UI Semilight"/>
              </a:rPr>
              <a:t>ЦОДах</a:t>
            </a:r>
            <a:r>
              <a:rPr lang="ru-RU" b="1" dirty="0">
                <a:solidFill>
                  <a:srgbClr val="A20C33"/>
                </a:solidFill>
                <a:cs typeface="Segoe UI Semilight"/>
              </a:rPr>
              <a:t> уровня </a:t>
            </a:r>
            <a:r>
              <a:rPr lang="en-US" b="1" dirty="0">
                <a:solidFill>
                  <a:srgbClr val="A20C33"/>
                </a:solidFill>
                <a:cs typeface="Segoe UI Semilight"/>
              </a:rPr>
              <a:t>Tier III</a:t>
            </a:r>
            <a:r>
              <a:rPr lang="ru-RU" b="1" dirty="0">
                <a:solidFill>
                  <a:srgbClr val="A20C33"/>
                </a:solidFill>
                <a:cs typeface="Segoe UI Semilight"/>
              </a:rPr>
              <a:t> в РФ, Беларуси, Казахстане и Израиле</a:t>
            </a:r>
            <a:endParaRPr lang="en-US" b="1" dirty="0">
              <a:solidFill>
                <a:srgbClr val="A20C33"/>
              </a:solidFill>
              <a:cs typeface="Segoe UI Semi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00C55C-E865-4ED3-B2E9-43A721C7759A}"/>
              </a:ext>
            </a:extLst>
          </p:cNvPr>
          <p:cNvSpPr txBox="1"/>
          <p:nvPr/>
        </p:nvSpPr>
        <p:spPr>
          <a:xfrm>
            <a:off x="5956183" y="1677582"/>
            <a:ext cx="586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 мы минимизируем эти риски на разных уровнях?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75F077D-BCAD-48C0-BB46-AF625B1C83BF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486400" y="2817865"/>
            <a:ext cx="1728110" cy="0"/>
          </a:xfrm>
          <a:prstGeom prst="straightConnector1">
            <a:avLst/>
          </a:prstGeom>
          <a:ln w="38100">
            <a:solidFill>
              <a:srgbClr val="A20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336FF9E-1509-40C7-9E93-18C3A58DFD23}"/>
              </a:ext>
            </a:extLst>
          </p:cNvPr>
          <p:cNvSpPr/>
          <p:nvPr/>
        </p:nvSpPr>
        <p:spPr>
          <a:xfrm>
            <a:off x="7185510" y="3461910"/>
            <a:ext cx="41434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302895" algn="ctr">
              <a:tabLst>
                <a:tab pos="156845" algn="l"/>
              </a:tabLst>
            </a:pPr>
            <a:r>
              <a:rPr lang="ru-RU" b="1" dirty="0">
                <a:solidFill>
                  <a:srgbClr val="0070C0"/>
                </a:solidFill>
                <a:cs typeface="Segoe UI Semilight"/>
              </a:rPr>
              <a:t>Предотвращать внешние атаки и фильтровать входящий и исходящий трафик в приложениях с помощью </a:t>
            </a:r>
            <a:r>
              <a:rPr lang="en-US" b="1" dirty="0" err="1">
                <a:solidFill>
                  <a:srgbClr val="0070C0"/>
                </a:solidFill>
                <a:cs typeface="Segoe UI Semilight"/>
              </a:rPr>
              <a:t>ADDoS</a:t>
            </a:r>
            <a:r>
              <a:rPr lang="en-US" b="1" dirty="0">
                <a:solidFill>
                  <a:srgbClr val="0070C0"/>
                </a:solidFill>
                <a:cs typeface="Segoe UI Semilight"/>
              </a:rPr>
              <a:t> </a:t>
            </a:r>
            <a:r>
              <a:rPr lang="ru-RU" b="1" dirty="0">
                <a:solidFill>
                  <a:srgbClr val="0070C0"/>
                </a:solidFill>
                <a:cs typeface="Segoe UI Semilight"/>
              </a:rPr>
              <a:t>и </a:t>
            </a:r>
            <a:r>
              <a:rPr lang="en-US" b="1" dirty="0">
                <a:solidFill>
                  <a:srgbClr val="0070C0"/>
                </a:solidFill>
                <a:cs typeface="Segoe UI Semilight"/>
              </a:rPr>
              <a:t>WAF</a:t>
            </a:r>
            <a:endParaRPr lang="ru-RU" b="1" dirty="0">
              <a:solidFill>
                <a:srgbClr val="0070C0"/>
              </a:solidFill>
              <a:cs typeface="Segoe UI Semilight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6D032FF-6B97-44E7-8597-FB6C5A5E5096}"/>
              </a:ext>
            </a:extLst>
          </p:cNvPr>
          <p:cNvCxnSpPr>
            <a:cxnSpLocks/>
          </p:cNvCxnSpPr>
          <p:nvPr/>
        </p:nvCxnSpPr>
        <p:spPr>
          <a:xfrm flipH="1">
            <a:off x="5039686" y="5644988"/>
            <a:ext cx="219162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E8A6071-D5D5-4FE6-BDD4-156125350A92}"/>
              </a:ext>
            </a:extLst>
          </p:cNvPr>
          <p:cNvSpPr/>
          <p:nvPr/>
        </p:nvSpPr>
        <p:spPr>
          <a:xfrm>
            <a:off x="7034867" y="4865673"/>
            <a:ext cx="44447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302895" algn="ctr">
              <a:spcAft>
                <a:spcPts val="600"/>
              </a:spcAft>
              <a:tabLst>
                <a:tab pos="156845" algn="l"/>
              </a:tabLst>
            </a:pPr>
            <a:r>
              <a:rPr lang="ru-RU" b="1" dirty="0">
                <a:solidFill>
                  <a:srgbClr val="00B050"/>
                </a:solidFill>
                <a:cs typeface="Segoe UI Semilight"/>
              </a:rPr>
              <a:t>Эффективно контролировать все события в системе безопасности как в облаке, так и в наземной инфраструктуре с помощью </a:t>
            </a:r>
            <a:r>
              <a:rPr lang="en-US" b="1" dirty="0">
                <a:solidFill>
                  <a:srgbClr val="00B050"/>
                </a:solidFill>
                <a:cs typeface="Segoe UI Semilight"/>
              </a:rPr>
              <a:t>Security Operation Center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CEB7FE1-258D-41E1-92A7-D59B140D5A26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5306758" y="4200574"/>
            <a:ext cx="187875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4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9BBFE3-8A52-49B9-B93D-EC28F24644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5838" y="0"/>
            <a:ext cx="4656162" cy="61293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35838" y="0"/>
            <a:ext cx="4646064" cy="6129338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65784E9A-18E6-48E4-A904-6AD2AF625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5" y="522295"/>
            <a:ext cx="11258448" cy="510977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Dedicated</a:t>
            </a:r>
            <a:r>
              <a:rPr lang="en-US" dirty="0"/>
              <a:t> Infrastructure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6408E8-CB57-4F9B-8AE8-BAB69DDE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6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88AE74-B530-4878-BAA9-86D9265B6721}"/>
              </a:ext>
            </a:extLst>
          </p:cNvPr>
          <p:cNvSpPr txBox="1"/>
          <p:nvPr/>
        </p:nvSpPr>
        <p:spPr>
          <a:xfrm>
            <a:off x="440437" y="2343810"/>
            <a:ext cx="6520081" cy="295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100"/>
              </a:spcBef>
              <a:buClr>
                <a:srgbClr val="2396D3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Аренда от одного месяца, доступен выкуп оборудования                                          </a:t>
            </a:r>
          </a:p>
          <a:p>
            <a:pPr marL="285750" indent="-285750">
              <a:spcBef>
                <a:spcPts val="1100"/>
              </a:spcBef>
              <a:buClr>
                <a:srgbClr val="2396D3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 аренду доступны серверы Inferit, HPE, </a:t>
            </a:r>
            <a:r>
              <a:rPr lang="ru-RU" sz="1400" dirty="0" err="1"/>
              <a:t>Dell</a:t>
            </a:r>
            <a:r>
              <a:rPr lang="ru-RU" sz="1400" dirty="0"/>
              <a:t>, СХД HPE и </a:t>
            </a:r>
            <a:r>
              <a:rPr lang="ru-RU" sz="1400" dirty="0" err="1"/>
              <a:t>Huawei</a:t>
            </a:r>
            <a:r>
              <a:rPr lang="ru-RU" sz="1400" dirty="0"/>
              <a:t>, коммутационное оборудование </a:t>
            </a:r>
            <a:r>
              <a:rPr lang="ru-RU" sz="1400" dirty="0" err="1"/>
              <a:t>Cisco</a:t>
            </a:r>
            <a:r>
              <a:rPr lang="ru-RU" sz="1400" dirty="0"/>
              <a:t>, </a:t>
            </a:r>
            <a:r>
              <a:rPr lang="en-US" sz="1400" dirty="0"/>
              <a:t>Brocade</a:t>
            </a:r>
            <a:endParaRPr lang="ru-RU" sz="1400" dirty="0"/>
          </a:p>
          <a:p>
            <a:pPr marL="285750" indent="-285750">
              <a:spcBef>
                <a:spcPts val="1100"/>
              </a:spcBef>
              <a:buClr>
                <a:srgbClr val="2396D3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Гибкое масштабирование – возможность изменять выбранную конфигурацию в процессе эксплуатации</a:t>
            </a:r>
          </a:p>
          <a:p>
            <a:pPr marL="285750" indent="-285750">
              <a:spcBef>
                <a:spcPts val="1100"/>
              </a:spcBef>
              <a:buClr>
                <a:srgbClr val="2396D3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Бесплатный безлимитный интернет-канал, выделенный канал для менеджмента</a:t>
            </a:r>
          </a:p>
          <a:p>
            <a:pPr marL="285750" indent="-285750">
              <a:spcBef>
                <a:spcPts val="1100"/>
              </a:spcBef>
              <a:buClr>
                <a:srgbClr val="2396D3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SLA 99,9%, мониторинг и обслуживание оборудования инженерами </a:t>
            </a:r>
            <a:r>
              <a:rPr lang="ru-RU" sz="1400" dirty="0" err="1"/>
              <a:t>Софтлайн</a:t>
            </a:r>
            <a:endParaRPr lang="ru-RU" sz="1400" dirty="0"/>
          </a:p>
          <a:p>
            <a:pPr marL="285750" indent="-285750">
              <a:spcBef>
                <a:spcPts val="1100"/>
              </a:spcBef>
              <a:buClr>
                <a:srgbClr val="2396D3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Удалённое управление оборудованием по IPMI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AD420-144B-4C7B-B73C-094F07B94AB2}"/>
              </a:ext>
            </a:extLst>
          </p:cNvPr>
          <p:cNvSpPr txBox="1"/>
          <p:nvPr/>
        </p:nvSpPr>
        <p:spPr>
          <a:xfrm>
            <a:off x="417614" y="1182848"/>
            <a:ext cx="62929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err="1">
                <a:latin typeface="+mj-lt"/>
              </a:rPr>
              <a:t>Dedicated</a:t>
            </a:r>
            <a:r>
              <a:rPr lang="ru-RU" sz="1700" dirty="0">
                <a:latin typeface="+mj-lt"/>
              </a:rPr>
              <a:t> – это предоставление физического серверного оборудования в аренду с возможностью размещения</a:t>
            </a:r>
          </a:p>
          <a:p>
            <a:r>
              <a:rPr lang="ru-RU" sz="1700" dirty="0">
                <a:latin typeface="+mj-lt"/>
              </a:rPr>
              <a:t>в </a:t>
            </a:r>
            <a:r>
              <a:rPr lang="ru-RU" sz="1700" dirty="0" err="1">
                <a:latin typeface="+mj-lt"/>
              </a:rPr>
              <a:t>ЦОДе</a:t>
            </a:r>
            <a:r>
              <a:rPr lang="ru-RU" sz="1700" dirty="0">
                <a:latin typeface="+mj-lt"/>
              </a:rPr>
              <a:t> </a:t>
            </a:r>
            <a:r>
              <a:rPr lang="ru-RU" sz="1700" dirty="0" err="1">
                <a:latin typeface="+mj-lt"/>
              </a:rPr>
              <a:t>Софтлайн</a:t>
            </a:r>
            <a:r>
              <a:rPr lang="ru-RU" sz="1700" dirty="0">
                <a:latin typeface="+mj-lt"/>
              </a:rPr>
              <a:t> или на территории Вашей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400498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76B03-5829-485B-891E-8D2CAC9F7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5" y="476575"/>
            <a:ext cx="7316686" cy="510977"/>
          </a:xfrm>
        </p:spPr>
        <p:txBody>
          <a:bodyPr anchor="t"/>
          <a:lstStyle/>
          <a:p>
            <a:r>
              <a:rPr lang="ru-RU" dirty="0"/>
              <a:t>Преимущества </a:t>
            </a:r>
            <a:r>
              <a:rPr lang="ru-RU" dirty="0" err="1"/>
              <a:t>Dedicated</a:t>
            </a:r>
            <a:br>
              <a:rPr lang="en-US" dirty="0"/>
            </a:br>
            <a:r>
              <a:rPr lang="ru-RU" dirty="0"/>
              <a:t>при любом типе размещения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79EBB9-974B-4C4D-8B63-6A20234B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7</a:t>
            </a:fld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88AE74-B530-4878-BAA9-86D9265B6721}"/>
              </a:ext>
            </a:extLst>
          </p:cNvPr>
          <p:cNvSpPr txBox="1"/>
          <p:nvPr/>
        </p:nvSpPr>
        <p:spPr>
          <a:xfrm>
            <a:off x="448057" y="1863750"/>
            <a:ext cx="6234683" cy="388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100"/>
              </a:spcBef>
              <a:buClr>
                <a:srgbClr val="2396D3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Фиксированный платёж за оборудование на всё время контракта</a:t>
            </a:r>
          </a:p>
          <a:p>
            <a:pPr marL="285750" indent="-285750">
              <a:spcBef>
                <a:spcPts val="1100"/>
              </a:spcBef>
              <a:buClr>
                <a:srgbClr val="2396D3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Минимальный срок аренды – от одного месяца</a:t>
            </a:r>
          </a:p>
          <a:p>
            <a:pPr marL="285750" indent="-285750">
              <a:spcBef>
                <a:spcPts val="1100"/>
              </a:spcBef>
              <a:buClr>
                <a:srgbClr val="2396D3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Гибкое масштабирование – возможность изменять выбранную конфигурацию в процессе эксплуатации, добавляя и заменяя комплектующие</a:t>
            </a:r>
          </a:p>
          <a:p>
            <a:pPr marL="285750" indent="-285750">
              <a:spcBef>
                <a:spcPts val="1100"/>
              </a:spcBef>
              <a:buClr>
                <a:srgbClr val="2396D3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Возможность выкупа оборудования, а после 36 месяцев непрерывной аренды выкуп оборудования - 1 200 рублей</a:t>
            </a:r>
          </a:p>
          <a:p>
            <a:pPr marL="285750" indent="-285750">
              <a:spcBef>
                <a:spcPts val="1100"/>
              </a:spcBef>
              <a:buClr>
                <a:srgbClr val="2396D3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Возможность аренды лицензий ПО зарубежных </a:t>
            </a:r>
            <a:r>
              <a:rPr lang="ru-RU" sz="1400" dirty="0" err="1"/>
              <a:t>вендоров</a:t>
            </a:r>
            <a:endParaRPr lang="ru-RU" sz="1400" dirty="0"/>
          </a:p>
          <a:p>
            <a:pPr marL="285750" indent="-285750">
              <a:spcBef>
                <a:spcPts val="1100"/>
              </a:spcBef>
              <a:buClr>
                <a:srgbClr val="2396D3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Сроки предоставления оборудования – от одной недели</a:t>
            </a:r>
          </a:p>
          <a:p>
            <a:pPr marL="285750" indent="-285750">
              <a:spcBef>
                <a:spcPts val="1100"/>
              </a:spcBef>
              <a:buClr>
                <a:srgbClr val="2396D3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Все три типа оборудования: серверы, СХД и коммутационное оборудование доступны к аренде как в </a:t>
            </a:r>
            <a:r>
              <a:rPr lang="ru-RU" sz="1400" dirty="0" err="1"/>
              <a:t>ЦОДе</a:t>
            </a:r>
            <a:r>
              <a:rPr lang="ru-RU" sz="1400" dirty="0"/>
              <a:t> </a:t>
            </a:r>
            <a:r>
              <a:rPr lang="ru-RU" sz="1400" dirty="0" err="1"/>
              <a:t>Софтлайн</a:t>
            </a:r>
            <a:r>
              <a:rPr lang="ru-RU" sz="1400" dirty="0"/>
              <a:t>, </a:t>
            </a:r>
            <a:r>
              <a:rPr lang="en-US" sz="1400" dirty="0"/>
              <a:t>                                         </a:t>
            </a:r>
            <a:r>
              <a:rPr lang="ru-RU" sz="1400" dirty="0"/>
              <a:t>так и на площадке заказчика</a:t>
            </a:r>
          </a:p>
          <a:p>
            <a:pPr marL="285750" indent="-285750">
              <a:spcBef>
                <a:spcPts val="1100"/>
              </a:spcBef>
              <a:buClr>
                <a:srgbClr val="2396D3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Возможность заказ дополнительных услуг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66" y="764472"/>
            <a:ext cx="4407775" cy="487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3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Доступное к аренде оборудование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8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5938" y="1302593"/>
            <a:ext cx="11160125" cy="1234440"/>
          </a:xfrm>
          <a:prstGeom prst="roundRect">
            <a:avLst>
              <a:gd name="adj" fmla="val 4574"/>
            </a:avLst>
          </a:prstGeom>
          <a:noFill/>
          <a:ln>
            <a:solidFill>
              <a:srgbClr val="239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515938" y="2682351"/>
            <a:ext cx="11160126" cy="2033899"/>
            <a:chOff x="515938" y="2683379"/>
            <a:chExt cx="11160126" cy="203389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15938" y="2683379"/>
              <a:ext cx="3643051" cy="2033899"/>
            </a:xfrm>
            <a:prstGeom prst="roundRect">
              <a:avLst>
                <a:gd name="adj" fmla="val 4574"/>
              </a:avLst>
            </a:prstGeom>
            <a:noFill/>
            <a:ln>
              <a:solidFill>
                <a:srgbClr val="23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274476" y="2683379"/>
              <a:ext cx="3643051" cy="2033899"/>
            </a:xfrm>
            <a:prstGeom prst="roundRect">
              <a:avLst>
                <a:gd name="adj" fmla="val 4574"/>
              </a:avLst>
            </a:prstGeom>
            <a:noFill/>
            <a:ln>
              <a:solidFill>
                <a:srgbClr val="23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8033013" y="2683379"/>
              <a:ext cx="3643051" cy="2033899"/>
            </a:xfrm>
            <a:prstGeom prst="roundRect">
              <a:avLst>
                <a:gd name="adj" fmla="val 4574"/>
              </a:avLst>
            </a:prstGeom>
            <a:noFill/>
            <a:ln>
              <a:solidFill>
                <a:srgbClr val="23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15938" y="4861569"/>
            <a:ext cx="11160125" cy="1242131"/>
            <a:chOff x="515938" y="4887207"/>
            <a:chExt cx="11160125" cy="124213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15938" y="4887207"/>
              <a:ext cx="3643051" cy="1242131"/>
            </a:xfrm>
            <a:prstGeom prst="roundRect">
              <a:avLst>
                <a:gd name="adj" fmla="val 4574"/>
              </a:avLst>
            </a:prstGeom>
            <a:noFill/>
            <a:ln>
              <a:solidFill>
                <a:srgbClr val="23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272897" y="4887207"/>
              <a:ext cx="7403166" cy="1242131"/>
            </a:xfrm>
            <a:prstGeom prst="roundRect">
              <a:avLst>
                <a:gd name="adj" fmla="val 4574"/>
              </a:avLst>
            </a:prstGeom>
            <a:noFill/>
            <a:ln>
              <a:solidFill>
                <a:srgbClr val="23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34796" y="1486969"/>
            <a:ext cx="936049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Перед арендой – доступно </a:t>
            </a:r>
            <a:r>
              <a:rPr lang="ru-RU" sz="1700" dirty="0" err="1">
                <a:solidFill>
                  <a:schemeClr val="bg2">
                    <a:lumMod val="10000"/>
                  </a:schemeClr>
                </a:solidFill>
              </a:rPr>
              <a:t>демо</a:t>
            </a:r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 серверов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</a:rPr>
              <a:t>Inferit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на процессорах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 Intel</a:t>
            </a:r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Xeon Silver 4215R</a:t>
            </a:r>
            <a:endParaRPr lang="ru-RU" sz="17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и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 Intel</a:t>
            </a:r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Xeon Gold 6248R</a:t>
            </a:r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 на площадке </a:t>
            </a:r>
            <a:r>
              <a:rPr lang="ru-RU" sz="1700" dirty="0" err="1">
                <a:solidFill>
                  <a:schemeClr val="bg2">
                    <a:lumMod val="10000"/>
                  </a:schemeClr>
                </a:solidFill>
              </a:rPr>
              <a:t>Софтлайн</a:t>
            </a:r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 в РФ и </a:t>
            </a:r>
            <a:r>
              <a:rPr lang="ru-RU" sz="1700" dirty="0" err="1">
                <a:solidFill>
                  <a:schemeClr val="bg2">
                    <a:lumMod val="10000"/>
                  </a:schemeClr>
                </a:solidFill>
              </a:rPr>
              <a:t>демо</a:t>
            </a:r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-сервер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</a:rPr>
              <a:t>Inferit</a:t>
            </a:r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 на процессорах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Intel</a:t>
            </a:r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Xeon Gold 6248R</a:t>
            </a:r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 для тестирования на площадке заказчика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180" y="3413332"/>
            <a:ext cx="31605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Серверы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hlinkClick r:id="rId2"/>
              </a:rPr>
              <a:t>Inferit</a:t>
            </a:r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 производства РФ с процессорами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Intel Xeon Silver </a:t>
            </a:r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и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Gold </a:t>
            </a:r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второго</a:t>
            </a:r>
          </a:p>
          <a:p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и третьего поколений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60905" y="3411907"/>
            <a:ext cx="31605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Серверы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HP DL360/380/580 Gen9/Gen10 </a:t>
            </a:r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с процессорами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Intel Xeon E5/E7, Intel Xeon Gold 61xx, 62xx</a:t>
            </a:r>
            <a:endParaRPr lang="ru-RU" sz="17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29599" y="3411908"/>
            <a:ext cx="31605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Серверы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Dell R440, R730</a:t>
            </a:r>
            <a:endParaRPr lang="ru-RU" sz="17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с процессорами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Intel Xeon E3/E5/E7, Intel Xeon Silver</a:t>
            </a:r>
            <a:endParaRPr lang="ru-RU" sz="17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и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Gold Gen1/Gen2</a:t>
            </a:r>
            <a:endParaRPr lang="ru-RU" sz="17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9241" y="5187067"/>
            <a:ext cx="31847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solidFill>
                  <a:schemeClr val="bg2">
                    <a:lumMod val="10000"/>
                  </a:schemeClr>
                </a:solidFill>
              </a:rPr>
              <a:t>СХД HP MSA, 3PAR 8xxx серии и Huawei Dorado</a:t>
            </a:r>
            <a:endParaRPr lang="ru-RU" sz="17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60903" y="5056262"/>
            <a:ext cx="695627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Коммутационное оборудование </a:t>
            </a:r>
            <a:r>
              <a:rPr lang="ru-RU" sz="1700" dirty="0" err="1">
                <a:solidFill>
                  <a:schemeClr val="bg2">
                    <a:lumMod val="10000"/>
                  </a:schemeClr>
                </a:solidFill>
              </a:rPr>
              <a:t>Cisco</a:t>
            </a:r>
            <a:endParaRPr lang="ru-RU" sz="17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Clr>
                <a:srgbClr val="2396D3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Сроки поставки – от одной недели</a:t>
            </a:r>
          </a:p>
          <a:p>
            <a:pPr marL="285750" indent="-285750">
              <a:buClr>
                <a:srgbClr val="2396D3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bg2">
                    <a:lumMod val="10000"/>
                  </a:schemeClr>
                </a:solidFill>
              </a:rPr>
              <a:t>На всё оборудование предоставляется гарантийная поддержка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835010" y="1574800"/>
            <a:ext cx="592138" cy="771525"/>
            <a:chOff x="850901" y="1574800"/>
            <a:chExt cx="592138" cy="771525"/>
          </a:xfrm>
          <a:solidFill>
            <a:srgbClr val="2396D3"/>
          </a:solidFill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850901" y="1574800"/>
              <a:ext cx="592138" cy="771525"/>
            </a:xfrm>
            <a:custGeom>
              <a:avLst/>
              <a:gdLst>
                <a:gd name="T0" fmla="*/ 222 w 230"/>
                <a:gd name="T1" fmla="*/ 0 h 298"/>
                <a:gd name="T2" fmla="*/ 8 w 230"/>
                <a:gd name="T3" fmla="*/ 0 h 298"/>
                <a:gd name="T4" fmla="*/ 0 w 230"/>
                <a:gd name="T5" fmla="*/ 8 h 298"/>
                <a:gd name="T6" fmla="*/ 0 w 230"/>
                <a:gd name="T7" fmla="*/ 206 h 298"/>
                <a:gd name="T8" fmla="*/ 8 w 230"/>
                <a:gd name="T9" fmla="*/ 214 h 298"/>
                <a:gd name="T10" fmla="*/ 105 w 230"/>
                <a:gd name="T11" fmla="*/ 214 h 298"/>
                <a:gd name="T12" fmla="*/ 105 w 230"/>
                <a:gd name="T13" fmla="*/ 241 h 298"/>
                <a:gd name="T14" fmla="*/ 84 w 230"/>
                <a:gd name="T15" fmla="*/ 264 h 298"/>
                <a:gd name="T16" fmla="*/ 26 w 230"/>
                <a:gd name="T17" fmla="*/ 264 h 298"/>
                <a:gd name="T18" fmla="*/ 18 w 230"/>
                <a:gd name="T19" fmla="*/ 272 h 298"/>
                <a:gd name="T20" fmla="*/ 26 w 230"/>
                <a:gd name="T21" fmla="*/ 280 h 298"/>
                <a:gd name="T22" fmla="*/ 86 w 230"/>
                <a:gd name="T23" fmla="*/ 280 h 298"/>
                <a:gd name="T24" fmla="*/ 113 w 230"/>
                <a:gd name="T25" fmla="*/ 298 h 298"/>
                <a:gd name="T26" fmla="*/ 139 w 230"/>
                <a:gd name="T27" fmla="*/ 280 h 298"/>
                <a:gd name="T28" fmla="*/ 199 w 230"/>
                <a:gd name="T29" fmla="*/ 280 h 298"/>
                <a:gd name="T30" fmla="*/ 207 w 230"/>
                <a:gd name="T31" fmla="*/ 272 h 298"/>
                <a:gd name="T32" fmla="*/ 199 w 230"/>
                <a:gd name="T33" fmla="*/ 264 h 298"/>
                <a:gd name="T34" fmla="*/ 141 w 230"/>
                <a:gd name="T35" fmla="*/ 264 h 298"/>
                <a:gd name="T36" fmla="*/ 121 w 230"/>
                <a:gd name="T37" fmla="*/ 241 h 298"/>
                <a:gd name="T38" fmla="*/ 121 w 230"/>
                <a:gd name="T39" fmla="*/ 214 h 298"/>
                <a:gd name="T40" fmla="*/ 222 w 230"/>
                <a:gd name="T41" fmla="*/ 214 h 298"/>
                <a:gd name="T42" fmla="*/ 230 w 230"/>
                <a:gd name="T43" fmla="*/ 206 h 298"/>
                <a:gd name="T44" fmla="*/ 230 w 230"/>
                <a:gd name="T45" fmla="*/ 8 h 298"/>
                <a:gd name="T46" fmla="*/ 222 w 230"/>
                <a:gd name="T47" fmla="*/ 0 h 298"/>
                <a:gd name="T48" fmla="*/ 123 w 230"/>
                <a:gd name="T49" fmla="*/ 269 h 298"/>
                <a:gd name="T50" fmla="*/ 120 w 230"/>
                <a:gd name="T51" fmla="*/ 276 h 298"/>
                <a:gd name="T52" fmla="*/ 113 w 230"/>
                <a:gd name="T53" fmla="*/ 279 h 298"/>
                <a:gd name="T54" fmla="*/ 105 w 230"/>
                <a:gd name="T55" fmla="*/ 276 h 298"/>
                <a:gd name="T56" fmla="*/ 103 w 230"/>
                <a:gd name="T57" fmla="*/ 269 h 298"/>
                <a:gd name="T58" fmla="*/ 104 w 230"/>
                <a:gd name="T59" fmla="*/ 264 h 298"/>
                <a:gd name="T60" fmla="*/ 105 w 230"/>
                <a:gd name="T61" fmla="*/ 263 h 298"/>
                <a:gd name="T62" fmla="*/ 113 w 230"/>
                <a:gd name="T63" fmla="*/ 259 h 298"/>
                <a:gd name="T64" fmla="*/ 121 w 230"/>
                <a:gd name="T65" fmla="*/ 263 h 298"/>
                <a:gd name="T66" fmla="*/ 121 w 230"/>
                <a:gd name="T67" fmla="*/ 264 h 298"/>
                <a:gd name="T68" fmla="*/ 123 w 230"/>
                <a:gd name="T69" fmla="*/ 269 h 298"/>
                <a:gd name="T70" fmla="*/ 16 w 230"/>
                <a:gd name="T71" fmla="*/ 16 h 298"/>
                <a:gd name="T72" fmla="*/ 214 w 230"/>
                <a:gd name="T73" fmla="*/ 16 h 298"/>
                <a:gd name="T74" fmla="*/ 214 w 230"/>
                <a:gd name="T75" fmla="*/ 103 h 298"/>
                <a:gd name="T76" fmla="*/ 16 w 230"/>
                <a:gd name="T77" fmla="*/ 103 h 298"/>
                <a:gd name="T78" fmla="*/ 16 w 230"/>
                <a:gd name="T79" fmla="*/ 16 h 298"/>
                <a:gd name="T80" fmla="*/ 214 w 230"/>
                <a:gd name="T81" fmla="*/ 198 h 298"/>
                <a:gd name="T82" fmla="*/ 16 w 230"/>
                <a:gd name="T83" fmla="*/ 198 h 298"/>
                <a:gd name="T84" fmla="*/ 16 w 230"/>
                <a:gd name="T85" fmla="*/ 122 h 298"/>
                <a:gd name="T86" fmla="*/ 214 w 230"/>
                <a:gd name="T87" fmla="*/ 122 h 298"/>
                <a:gd name="T88" fmla="*/ 214 w 230"/>
                <a:gd name="T89" fmla="*/ 1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0" h="298">
                  <a:moveTo>
                    <a:pt x="22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1"/>
                    <a:pt x="4" y="214"/>
                    <a:pt x="8" y="214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94" y="244"/>
                    <a:pt x="86" y="253"/>
                    <a:pt x="84" y="264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22" y="264"/>
                    <a:pt x="18" y="268"/>
                    <a:pt x="18" y="272"/>
                  </a:cubicBezTo>
                  <a:cubicBezTo>
                    <a:pt x="18" y="277"/>
                    <a:pt x="22" y="280"/>
                    <a:pt x="26" y="280"/>
                  </a:cubicBezTo>
                  <a:cubicBezTo>
                    <a:pt x="86" y="280"/>
                    <a:pt x="86" y="280"/>
                    <a:pt x="86" y="280"/>
                  </a:cubicBezTo>
                  <a:cubicBezTo>
                    <a:pt x="91" y="290"/>
                    <a:pt x="101" y="298"/>
                    <a:pt x="113" y="298"/>
                  </a:cubicBezTo>
                  <a:cubicBezTo>
                    <a:pt x="125" y="298"/>
                    <a:pt x="135" y="290"/>
                    <a:pt x="139" y="280"/>
                  </a:cubicBezTo>
                  <a:cubicBezTo>
                    <a:pt x="199" y="280"/>
                    <a:pt x="199" y="280"/>
                    <a:pt x="199" y="280"/>
                  </a:cubicBezTo>
                  <a:cubicBezTo>
                    <a:pt x="204" y="280"/>
                    <a:pt x="207" y="277"/>
                    <a:pt x="207" y="272"/>
                  </a:cubicBezTo>
                  <a:cubicBezTo>
                    <a:pt x="207" y="268"/>
                    <a:pt x="204" y="264"/>
                    <a:pt x="199" y="264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39" y="253"/>
                    <a:pt x="131" y="244"/>
                    <a:pt x="121" y="241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222" y="214"/>
                    <a:pt x="222" y="214"/>
                    <a:pt x="222" y="214"/>
                  </a:cubicBezTo>
                  <a:cubicBezTo>
                    <a:pt x="226" y="214"/>
                    <a:pt x="230" y="211"/>
                    <a:pt x="230" y="206"/>
                  </a:cubicBezTo>
                  <a:cubicBezTo>
                    <a:pt x="230" y="8"/>
                    <a:pt x="230" y="8"/>
                    <a:pt x="230" y="8"/>
                  </a:cubicBezTo>
                  <a:cubicBezTo>
                    <a:pt x="230" y="4"/>
                    <a:pt x="226" y="0"/>
                    <a:pt x="222" y="0"/>
                  </a:cubicBezTo>
                  <a:close/>
                  <a:moveTo>
                    <a:pt x="123" y="269"/>
                  </a:moveTo>
                  <a:cubicBezTo>
                    <a:pt x="123" y="271"/>
                    <a:pt x="122" y="274"/>
                    <a:pt x="120" y="276"/>
                  </a:cubicBezTo>
                  <a:cubicBezTo>
                    <a:pt x="118" y="278"/>
                    <a:pt x="116" y="279"/>
                    <a:pt x="113" y="279"/>
                  </a:cubicBezTo>
                  <a:cubicBezTo>
                    <a:pt x="110" y="279"/>
                    <a:pt x="107" y="278"/>
                    <a:pt x="105" y="276"/>
                  </a:cubicBezTo>
                  <a:cubicBezTo>
                    <a:pt x="104" y="274"/>
                    <a:pt x="103" y="271"/>
                    <a:pt x="103" y="269"/>
                  </a:cubicBezTo>
                  <a:cubicBezTo>
                    <a:pt x="103" y="267"/>
                    <a:pt x="103" y="265"/>
                    <a:pt x="104" y="264"/>
                  </a:cubicBezTo>
                  <a:cubicBezTo>
                    <a:pt x="104" y="264"/>
                    <a:pt x="104" y="263"/>
                    <a:pt x="105" y="263"/>
                  </a:cubicBezTo>
                  <a:cubicBezTo>
                    <a:pt x="106" y="260"/>
                    <a:pt x="109" y="259"/>
                    <a:pt x="113" y="259"/>
                  </a:cubicBezTo>
                  <a:cubicBezTo>
                    <a:pt x="116" y="259"/>
                    <a:pt x="119" y="260"/>
                    <a:pt x="121" y="263"/>
                  </a:cubicBezTo>
                  <a:cubicBezTo>
                    <a:pt x="121" y="263"/>
                    <a:pt x="121" y="264"/>
                    <a:pt x="121" y="264"/>
                  </a:cubicBezTo>
                  <a:cubicBezTo>
                    <a:pt x="122" y="265"/>
                    <a:pt x="123" y="267"/>
                    <a:pt x="123" y="269"/>
                  </a:cubicBezTo>
                  <a:close/>
                  <a:moveTo>
                    <a:pt x="16" y="16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214" y="103"/>
                    <a:pt x="214" y="103"/>
                    <a:pt x="214" y="103"/>
                  </a:cubicBezTo>
                  <a:cubicBezTo>
                    <a:pt x="16" y="103"/>
                    <a:pt x="16" y="103"/>
                    <a:pt x="16" y="103"/>
                  </a:cubicBezTo>
                  <a:lnTo>
                    <a:pt x="16" y="16"/>
                  </a:lnTo>
                  <a:close/>
                  <a:moveTo>
                    <a:pt x="214" y="198"/>
                  </a:moveTo>
                  <a:cubicBezTo>
                    <a:pt x="16" y="198"/>
                    <a:pt x="16" y="198"/>
                    <a:pt x="16" y="198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214" y="122"/>
                    <a:pt x="214" y="122"/>
                    <a:pt x="214" y="122"/>
                  </a:cubicBezTo>
                  <a:lnTo>
                    <a:pt x="214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960438" y="1701800"/>
              <a:ext cx="198438" cy="49213"/>
            </a:xfrm>
            <a:custGeom>
              <a:avLst/>
              <a:gdLst>
                <a:gd name="T0" fmla="*/ 68 w 77"/>
                <a:gd name="T1" fmla="*/ 0 h 19"/>
                <a:gd name="T2" fmla="*/ 9 w 77"/>
                <a:gd name="T3" fmla="*/ 0 h 19"/>
                <a:gd name="T4" fmla="*/ 0 w 77"/>
                <a:gd name="T5" fmla="*/ 9 h 19"/>
                <a:gd name="T6" fmla="*/ 9 w 77"/>
                <a:gd name="T7" fmla="*/ 19 h 19"/>
                <a:gd name="T8" fmla="*/ 68 w 77"/>
                <a:gd name="T9" fmla="*/ 19 h 19"/>
                <a:gd name="T10" fmla="*/ 77 w 77"/>
                <a:gd name="T11" fmla="*/ 9 h 19"/>
                <a:gd name="T12" fmla="*/ 68 w 77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9">
                  <a:moveTo>
                    <a:pt x="6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73" y="19"/>
                    <a:pt x="77" y="15"/>
                    <a:pt x="77" y="9"/>
                  </a:cubicBezTo>
                  <a:cubicBezTo>
                    <a:pt x="77" y="4"/>
                    <a:pt x="73" y="0"/>
                    <a:pt x="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960438" y="1971675"/>
              <a:ext cx="198438" cy="49213"/>
            </a:xfrm>
            <a:custGeom>
              <a:avLst/>
              <a:gdLst>
                <a:gd name="T0" fmla="*/ 9 w 77"/>
                <a:gd name="T1" fmla="*/ 19 h 19"/>
                <a:gd name="T2" fmla="*/ 68 w 77"/>
                <a:gd name="T3" fmla="*/ 19 h 19"/>
                <a:gd name="T4" fmla="*/ 77 w 77"/>
                <a:gd name="T5" fmla="*/ 9 h 19"/>
                <a:gd name="T6" fmla="*/ 68 w 77"/>
                <a:gd name="T7" fmla="*/ 0 h 19"/>
                <a:gd name="T8" fmla="*/ 9 w 77"/>
                <a:gd name="T9" fmla="*/ 0 h 19"/>
                <a:gd name="T10" fmla="*/ 0 w 77"/>
                <a:gd name="T11" fmla="*/ 9 h 19"/>
                <a:gd name="T12" fmla="*/ 9 w 7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9">
                  <a:moveTo>
                    <a:pt x="9" y="19"/>
                  </a:moveTo>
                  <a:cubicBezTo>
                    <a:pt x="68" y="19"/>
                    <a:pt x="68" y="19"/>
                    <a:pt x="68" y="19"/>
                  </a:cubicBezTo>
                  <a:cubicBezTo>
                    <a:pt x="73" y="19"/>
                    <a:pt x="77" y="14"/>
                    <a:pt x="77" y="9"/>
                  </a:cubicBezTo>
                  <a:cubicBezTo>
                    <a:pt x="77" y="4"/>
                    <a:pt x="73" y="0"/>
                    <a:pt x="6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9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806134" y="2915634"/>
            <a:ext cx="350502" cy="432254"/>
            <a:chOff x="74613" y="1552575"/>
            <a:chExt cx="592138" cy="730250"/>
          </a:xfrm>
          <a:solidFill>
            <a:srgbClr val="2396D3"/>
          </a:solidFill>
        </p:grpSpPr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74613" y="1552575"/>
              <a:ext cx="592138" cy="730250"/>
            </a:xfrm>
            <a:custGeom>
              <a:avLst/>
              <a:gdLst>
                <a:gd name="T0" fmla="*/ 220 w 230"/>
                <a:gd name="T1" fmla="*/ 0 h 282"/>
                <a:gd name="T2" fmla="*/ 9 w 230"/>
                <a:gd name="T3" fmla="*/ 0 h 282"/>
                <a:gd name="T4" fmla="*/ 0 w 230"/>
                <a:gd name="T5" fmla="*/ 9 h 282"/>
                <a:gd name="T6" fmla="*/ 0 w 230"/>
                <a:gd name="T7" fmla="*/ 273 h 282"/>
                <a:gd name="T8" fmla="*/ 9 w 230"/>
                <a:gd name="T9" fmla="*/ 282 h 282"/>
                <a:gd name="T10" fmla="*/ 220 w 230"/>
                <a:gd name="T11" fmla="*/ 282 h 282"/>
                <a:gd name="T12" fmla="*/ 230 w 230"/>
                <a:gd name="T13" fmla="*/ 273 h 282"/>
                <a:gd name="T14" fmla="*/ 230 w 230"/>
                <a:gd name="T15" fmla="*/ 9 h 282"/>
                <a:gd name="T16" fmla="*/ 220 w 230"/>
                <a:gd name="T17" fmla="*/ 0 h 282"/>
                <a:gd name="T18" fmla="*/ 211 w 230"/>
                <a:gd name="T19" fmla="*/ 134 h 282"/>
                <a:gd name="T20" fmla="*/ 19 w 230"/>
                <a:gd name="T21" fmla="*/ 134 h 282"/>
                <a:gd name="T22" fmla="*/ 19 w 230"/>
                <a:gd name="T23" fmla="*/ 86 h 282"/>
                <a:gd name="T24" fmla="*/ 211 w 230"/>
                <a:gd name="T25" fmla="*/ 86 h 282"/>
                <a:gd name="T26" fmla="*/ 211 w 230"/>
                <a:gd name="T27" fmla="*/ 134 h 282"/>
                <a:gd name="T28" fmla="*/ 19 w 230"/>
                <a:gd name="T29" fmla="*/ 153 h 282"/>
                <a:gd name="T30" fmla="*/ 211 w 230"/>
                <a:gd name="T31" fmla="*/ 153 h 282"/>
                <a:gd name="T32" fmla="*/ 211 w 230"/>
                <a:gd name="T33" fmla="*/ 201 h 282"/>
                <a:gd name="T34" fmla="*/ 19 w 230"/>
                <a:gd name="T35" fmla="*/ 201 h 282"/>
                <a:gd name="T36" fmla="*/ 19 w 230"/>
                <a:gd name="T37" fmla="*/ 153 h 282"/>
                <a:gd name="T38" fmla="*/ 211 w 230"/>
                <a:gd name="T39" fmla="*/ 18 h 282"/>
                <a:gd name="T40" fmla="*/ 211 w 230"/>
                <a:gd name="T41" fmla="*/ 67 h 282"/>
                <a:gd name="T42" fmla="*/ 19 w 230"/>
                <a:gd name="T43" fmla="*/ 67 h 282"/>
                <a:gd name="T44" fmla="*/ 19 w 230"/>
                <a:gd name="T45" fmla="*/ 18 h 282"/>
                <a:gd name="T46" fmla="*/ 211 w 230"/>
                <a:gd name="T47" fmla="*/ 18 h 282"/>
                <a:gd name="T48" fmla="*/ 19 w 230"/>
                <a:gd name="T49" fmla="*/ 263 h 282"/>
                <a:gd name="T50" fmla="*/ 19 w 230"/>
                <a:gd name="T51" fmla="*/ 219 h 282"/>
                <a:gd name="T52" fmla="*/ 211 w 230"/>
                <a:gd name="T53" fmla="*/ 219 h 282"/>
                <a:gd name="T54" fmla="*/ 211 w 230"/>
                <a:gd name="T55" fmla="*/ 263 h 282"/>
                <a:gd name="T56" fmla="*/ 19 w 230"/>
                <a:gd name="T57" fmla="*/ 26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0" h="282">
                  <a:moveTo>
                    <a:pt x="22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8"/>
                    <a:pt x="4" y="282"/>
                    <a:pt x="9" y="282"/>
                  </a:cubicBezTo>
                  <a:cubicBezTo>
                    <a:pt x="220" y="282"/>
                    <a:pt x="220" y="282"/>
                    <a:pt x="220" y="282"/>
                  </a:cubicBezTo>
                  <a:cubicBezTo>
                    <a:pt x="226" y="282"/>
                    <a:pt x="230" y="278"/>
                    <a:pt x="230" y="273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4"/>
                    <a:pt x="226" y="0"/>
                    <a:pt x="220" y="0"/>
                  </a:cubicBezTo>
                  <a:close/>
                  <a:moveTo>
                    <a:pt x="211" y="134"/>
                  </a:moveTo>
                  <a:cubicBezTo>
                    <a:pt x="19" y="134"/>
                    <a:pt x="19" y="134"/>
                    <a:pt x="19" y="13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11" y="86"/>
                    <a:pt x="211" y="86"/>
                    <a:pt x="211" y="86"/>
                  </a:cubicBezTo>
                  <a:lnTo>
                    <a:pt x="211" y="134"/>
                  </a:lnTo>
                  <a:close/>
                  <a:moveTo>
                    <a:pt x="19" y="153"/>
                  </a:moveTo>
                  <a:cubicBezTo>
                    <a:pt x="211" y="153"/>
                    <a:pt x="211" y="153"/>
                    <a:pt x="211" y="153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19" y="201"/>
                    <a:pt x="19" y="201"/>
                    <a:pt x="19" y="201"/>
                  </a:cubicBezTo>
                  <a:lnTo>
                    <a:pt x="19" y="153"/>
                  </a:lnTo>
                  <a:close/>
                  <a:moveTo>
                    <a:pt x="211" y="18"/>
                  </a:moveTo>
                  <a:cubicBezTo>
                    <a:pt x="211" y="67"/>
                    <a:pt x="211" y="67"/>
                    <a:pt x="211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18"/>
                    <a:pt x="19" y="18"/>
                    <a:pt x="19" y="18"/>
                  </a:cubicBezTo>
                  <a:lnTo>
                    <a:pt x="211" y="18"/>
                  </a:lnTo>
                  <a:close/>
                  <a:moveTo>
                    <a:pt x="19" y="263"/>
                  </a:moveTo>
                  <a:cubicBezTo>
                    <a:pt x="19" y="219"/>
                    <a:pt x="19" y="219"/>
                    <a:pt x="19" y="219"/>
                  </a:cubicBezTo>
                  <a:cubicBezTo>
                    <a:pt x="211" y="219"/>
                    <a:pt x="211" y="219"/>
                    <a:pt x="211" y="219"/>
                  </a:cubicBezTo>
                  <a:cubicBezTo>
                    <a:pt x="211" y="263"/>
                    <a:pt x="211" y="263"/>
                    <a:pt x="211" y="263"/>
                  </a:cubicBezTo>
                  <a:lnTo>
                    <a:pt x="19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177801" y="1636713"/>
              <a:ext cx="95250" cy="49213"/>
            </a:xfrm>
            <a:custGeom>
              <a:avLst/>
              <a:gdLst>
                <a:gd name="T0" fmla="*/ 27 w 37"/>
                <a:gd name="T1" fmla="*/ 19 h 19"/>
                <a:gd name="T2" fmla="*/ 10 w 37"/>
                <a:gd name="T3" fmla="*/ 19 h 19"/>
                <a:gd name="T4" fmla="*/ 0 w 37"/>
                <a:gd name="T5" fmla="*/ 10 h 19"/>
                <a:gd name="T6" fmla="*/ 10 w 37"/>
                <a:gd name="T7" fmla="*/ 0 h 19"/>
                <a:gd name="T8" fmla="*/ 27 w 37"/>
                <a:gd name="T9" fmla="*/ 0 h 19"/>
                <a:gd name="T10" fmla="*/ 37 w 37"/>
                <a:gd name="T11" fmla="*/ 10 h 19"/>
                <a:gd name="T12" fmla="*/ 27 w 3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9">
                  <a:moveTo>
                    <a:pt x="27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2" y="0"/>
                    <a:pt x="37" y="5"/>
                    <a:pt x="37" y="10"/>
                  </a:cubicBezTo>
                  <a:cubicBezTo>
                    <a:pt x="37" y="15"/>
                    <a:pt x="32" y="19"/>
                    <a:pt x="2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177801" y="2152650"/>
              <a:ext cx="95250" cy="49213"/>
            </a:xfrm>
            <a:custGeom>
              <a:avLst/>
              <a:gdLst>
                <a:gd name="T0" fmla="*/ 27 w 37"/>
                <a:gd name="T1" fmla="*/ 19 h 19"/>
                <a:gd name="T2" fmla="*/ 10 w 37"/>
                <a:gd name="T3" fmla="*/ 19 h 19"/>
                <a:gd name="T4" fmla="*/ 0 w 37"/>
                <a:gd name="T5" fmla="*/ 9 h 19"/>
                <a:gd name="T6" fmla="*/ 10 w 37"/>
                <a:gd name="T7" fmla="*/ 0 h 19"/>
                <a:gd name="T8" fmla="*/ 27 w 37"/>
                <a:gd name="T9" fmla="*/ 0 h 19"/>
                <a:gd name="T10" fmla="*/ 37 w 37"/>
                <a:gd name="T11" fmla="*/ 9 h 19"/>
                <a:gd name="T12" fmla="*/ 27 w 3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9">
                  <a:moveTo>
                    <a:pt x="27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4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2" y="0"/>
                    <a:pt x="37" y="4"/>
                    <a:pt x="37" y="9"/>
                  </a:cubicBezTo>
                  <a:cubicBezTo>
                    <a:pt x="37" y="14"/>
                    <a:pt x="32" y="19"/>
                    <a:pt x="2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177801" y="1812925"/>
              <a:ext cx="95250" cy="47625"/>
            </a:xfrm>
            <a:custGeom>
              <a:avLst/>
              <a:gdLst>
                <a:gd name="T0" fmla="*/ 27 w 37"/>
                <a:gd name="T1" fmla="*/ 18 h 18"/>
                <a:gd name="T2" fmla="*/ 10 w 37"/>
                <a:gd name="T3" fmla="*/ 18 h 18"/>
                <a:gd name="T4" fmla="*/ 0 w 37"/>
                <a:gd name="T5" fmla="*/ 9 h 18"/>
                <a:gd name="T6" fmla="*/ 10 w 37"/>
                <a:gd name="T7" fmla="*/ 0 h 18"/>
                <a:gd name="T8" fmla="*/ 27 w 37"/>
                <a:gd name="T9" fmla="*/ 0 h 18"/>
                <a:gd name="T10" fmla="*/ 37 w 37"/>
                <a:gd name="T11" fmla="*/ 9 h 18"/>
                <a:gd name="T12" fmla="*/ 27 w 37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8">
                  <a:moveTo>
                    <a:pt x="27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5" y="18"/>
                    <a:pt x="0" y="14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2" y="0"/>
                    <a:pt x="37" y="4"/>
                    <a:pt x="37" y="9"/>
                  </a:cubicBezTo>
                  <a:cubicBezTo>
                    <a:pt x="37" y="14"/>
                    <a:pt x="32" y="18"/>
                    <a:pt x="2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177801" y="1987550"/>
              <a:ext cx="95250" cy="49213"/>
            </a:xfrm>
            <a:custGeom>
              <a:avLst/>
              <a:gdLst>
                <a:gd name="T0" fmla="*/ 27 w 37"/>
                <a:gd name="T1" fmla="*/ 19 h 19"/>
                <a:gd name="T2" fmla="*/ 10 w 37"/>
                <a:gd name="T3" fmla="*/ 19 h 19"/>
                <a:gd name="T4" fmla="*/ 0 w 37"/>
                <a:gd name="T5" fmla="*/ 10 h 19"/>
                <a:gd name="T6" fmla="*/ 10 w 37"/>
                <a:gd name="T7" fmla="*/ 0 h 19"/>
                <a:gd name="T8" fmla="*/ 27 w 37"/>
                <a:gd name="T9" fmla="*/ 0 h 19"/>
                <a:gd name="T10" fmla="*/ 37 w 37"/>
                <a:gd name="T11" fmla="*/ 10 h 19"/>
                <a:gd name="T12" fmla="*/ 27 w 3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9">
                  <a:moveTo>
                    <a:pt x="27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2" y="0"/>
                    <a:pt x="37" y="4"/>
                    <a:pt x="37" y="10"/>
                  </a:cubicBezTo>
                  <a:cubicBezTo>
                    <a:pt x="37" y="15"/>
                    <a:pt x="32" y="19"/>
                    <a:pt x="2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568008" y="2915634"/>
            <a:ext cx="350502" cy="432254"/>
            <a:chOff x="74613" y="1552575"/>
            <a:chExt cx="592138" cy="730250"/>
          </a:xfrm>
          <a:solidFill>
            <a:srgbClr val="2396D3"/>
          </a:solidFill>
        </p:grpSpPr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74613" y="1552575"/>
              <a:ext cx="592138" cy="730250"/>
            </a:xfrm>
            <a:custGeom>
              <a:avLst/>
              <a:gdLst>
                <a:gd name="T0" fmla="*/ 220 w 230"/>
                <a:gd name="T1" fmla="*/ 0 h 282"/>
                <a:gd name="T2" fmla="*/ 9 w 230"/>
                <a:gd name="T3" fmla="*/ 0 h 282"/>
                <a:gd name="T4" fmla="*/ 0 w 230"/>
                <a:gd name="T5" fmla="*/ 9 h 282"/>
                <a:gd name="T6" fmla="*/ 0 w 230"/>
                <a:gd name="T7" fmla="*/ 273 h 282"/>
                <a:gd name="T8" fmla="*/ 9 w 230"/>
                <a:gd name="T9" fmla="*/ 282 h 282"/>
                <a:gd name="T10" fmla="*/ 220 w 230"/>
                <a:gd name="T11" fmla="*/ 282 h 282"/>
                <a:gd name="T12" fmla="*/ 230 w 230"/>
                <a:gd name="T13" fmla="*/ 273 h 282"/>
                <a:gd name="T14" fmla="*/ 230 w 230"/>
                <a:gd name="T15" fmla="*/ 9 h 282"/>
                <a:gd name="T16" fmla="*/ 220 w 230"/>
                <a:gd name="T17" fmla="*/ 0 h 282"/>
                <a:gd name="T18" fmla="*/ 211 w 230"/>
                <a:gd name="T19" fmla="*/ 134 h 282"/>
                <a:gd name="T20" fmla="*/ 19 w 230"/>
                <a:gd name="T21" fmla="*/ 134 h 282"/>
                <a:gd name="T22" fmla="*/ 19 w 230"/>
                <a:gd name="T23" fmla="*/ 86 h 282"/>
                <a:gd name="T24" fmla="*/ 211 w 230"/>
                <a:gd name="T25" fmla="*/ 86 h 282"/>
                <a:gd name="T26" fmla="*/ 211 w 230"/>
                <a:gd name="T27" fmla="*/ 134 h 282"/>
                <a:gd name="T28" fmla="*/ 19 w 230"/>
                <a:gd name="T29" fmla="*/ 153 h 282"/>
                <a:gd name="T30" fmla="*/ 211 w 230"/>
                <a:gd name="T31" fmla="*/ 153 h 282"/>
                <a:gd name="T32" fmla="*/ 211 w 230"/>
                <a:gd name="T33" fmla="*/ 201 h 282"/>
                <a:gd name="T34" fmla="*/ 19 w 230"/>
                <a:gd name="T35" fmla="*/ 201 h 282"/>
                <a:gd name="T36" fmla="*/ 19 w 230"/>
                <a:gd name="T37" fmla="*/ 153 h 282"/>
                <a:gd name="T38" fmla="*/ 211 w 230"/>
                <a:gd name="T39" fmla="*/ 18 h 282"/>
                <a:gd name="T40" fmla="*/ 211 w 230"/>
                <a:gd name="T41" fmla="*/ 67 h 282"/>
                <a:gd name="T42" fmla="*/ 19 w 230"/>
                <a:gd name="T43" fmla="*/ 67 h 282"/>
                <a:gd name="T44" fmla="*/ 19 w 230"/>
                <a:gd name="T45" fmla="*/ 18 h 282"/>
                <a:gd name="T46" fmla="*/ 211 w 230"/>
                <a:gd name="T47" fmla="*/ 18 h 282"/>
                <a:gd name="T48" fmla="*/ 19 w 230"/>
                <a:gd name="T49" fmla="*/ 263 h 282"/>
                <a:gd name="T50" fmla="*/ 19 w 230"/>
                <a:gd name="T51" fmla="*/ 219 h 282"/>
                <a:gd name="T52" fmla="*/ 211 w 230"/>
                <a:gd name="T53" fmla="*/ 219 h 282"/>
                <a:gd name="T54" fmla="*/ 211 w 230"/>
                <a:gd name="T55" fmla="*/ 263 h 282"/>
                <a:gd name="T56" fmla="*/ 19 w 230"/>
                <a:gd name="T57" fmla="*/ 26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0" h="282">
                  <a:moveTo>
                    <a:pt x="22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8"/>
                    <a:pt x="4" y="282"/>
                    <a:pt x="9" y="282"/>
                  </a:cubicBezTo>
                  <a:cubicBezTo>
                    <a:pt x="220" y="282"/>
                    <a:pt x="220" y="282"/>
                    <a:pt x="220" y="282"/>
                  </a:cubicBezTo>
                  <a:cubicBezTo>
                    <a:pt x="226" y="282"/>
                    <a:pt x="230" y="278"/>
                    <a:pt x="230" y="273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4"/>
                    <a:pt x="226" y="0"/>
                    <a:pt x="220" y="0"/>
                  </a:cubicBezTo>
                  <a:close/>
                  <a:moveTo>
                    <a:pt x="211" y="134"/>
                  </a:moveTo>
                  <a:cubicBezTo>
                    <a:pt x="19" y="134"/>
                    <a:pt x="19" y="134"/>
                    <a:pt x="19" y="13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11" y="86"/>
                    <a:pt x="211" y="86"/>
                    <a:pt x="211" y="86"/>
                  </a:cubicBezTo>
                  <a:lnTo>
                    <a:pt x="211" y="134"/>
                  </a:lnTo>
                  <a:close/>
                  <a:moveTo>
                    <a:pt x="19" y="153"/>
                  </a:moveTo>
                  <a:cubicBezTo>
                    <a:pt x="211" y="153"/>
                    <a:pt x="211" y="153"/>
                    <a:pt x="211" y="153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19" y="201"/>
                    <a:pt x="19" y="201"/>
                    <a:pt x="19" y="201"/>
                  </a:cubicBezTo>
                  <a:lnTo>
                    <a:pt x="19" y="153"/>
                  </a:lnTo>
                  <a:close/>
                  <a:moveTo>
                    <a:pt x="211" y="18"/>
                  </a:moveTo>
                  <a:cubicBezTo>
                    <a:pt x="211" y="67"/>
                    <a:pt x="211" y="67"/>
                    <a:pt x="211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18"/>
                    <a:pt x="19" y="18"/>
                    <a:pt x="19" y="18"/>
                  </a:cubicBezTo>
                  <a:lnTo>
                    <a:pt x="211" y="18"/>
                  </a:lnTo>
                  <a:close/>
                  <a:moveTo>
                    <a:pt x="19" y="263"/>
                  </a:moveTo>
                  <a:cubicBezTo>
                    <a:pt x="19" y="219"/>
                    <a:pt x="19" y="219"/>
                    <a:pt x="19" y="219"/>
                  </a:cubicBezTo>
                  <a:cubicBezTo>
                    <a:pt x="211" y="219"/>
                    <a:pt x="211" y="219"/>
                    <a:pt x="211" y="219"/>
                  </a:cubicBezTo>
                  <a:cubicBezTo>
                    <a:pt x="211" y="263"/>
                    <a:pt x="211" y="263"/>
                    <a:pt x="211" y="263"/>
                  </a:cubicBezTo>
                  <a:lnTo>
                    <a:pt x="19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77801" y="1636713"/>
              <a:ext cx="95250" cy="49213"/>
            </a:xfrm>
            <a:custGeom>
              <a:avLst/>
              <a:gdLst>
                <a:gd name="T0" fmla="*/ 27 w 37"/>
                <a:gd name="T1" fmla="*/ 19 h 19"/>
                <a:gd name="T2" fmla="*/ 10 w 37"/>
                <a:gd name="T3" fmla="*/ 19 h 19"/>
                <a:gd name="T4" fmla="*/ 0 w 37"/>
                <a:gd name="T5" fmla="*/ 10 h 19"/>
                <a:gd name="T6" fmla="*/ 10 w 37"/>
                <a:gd name="T7" fmla="*/ 0 h 19"/>
                <a:gd name="T8" fmla="*/ 27 w 37"/>
                <a:gd name="T9" fmla="*/ 0 h 19"/>
                <a:gd name="T10" fmla="*/ 37 w 37"/>
                <a:gd name="T11" fmla="*/ 10 h 19"/>
                <a:gd name="T12" fmla="*/ 27 w 3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9">
                  <a:moveTo>
                    <a:pt x="27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2" y="0"/>
                    <a:pt x="37" y="5"/>
                    <a:pt x="37" y="10"/>
                  </a:cubicBezTo>
                  <a:cubicBezTo>
                    <a:pt x="37" y="15"/>
                    <a:pt x="32" y="19"/>
                    <a:pt x="2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177801" y="2152650"/>
              <a:ext cx="95250" cy="49213"/>
            </a:xfrm>
            <a:custGeom>
              <a:avLst/>
              <a:gdLst>
                <a:gd name="T0" fmla="*/ 27 w 37"/>
                <a:gd name="T1" fmla="*/ 19 h 19"/>
                <a:gd name="T2" fmla="*/ 10 w 37"/>
                <a:gd name="T3" fmla="*/ 19 h 19"/>
                <a:gd name="T4" fmla="*/ 0 w 37"/>
                <a:gd name="T5" fmla="*/ 9 h 19"/>
                <a:gd name="T6" fmla="*/ 10 w 37"/>
                <a:gd name="T7" fmla="*/ 0 h 19"/>
                <a:gd name="T8" fmla="*/ 27 w 37"/>
                <a:gd name="T9" fmla="*/ 0 h 19"/>
                <a:gd name="T10" fmla="*/ 37 w 37"/>
                <a:gd name="T11" fmla="*/ 9 h 19"/>
                <a:gd name="T12" fmla="*/ 27 w 3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9">
                  <a:moveTo>
                    <a:pt x="27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4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2" y="0"/>
                    <a:pt x="37" y="4"/>
                    <a:pt x="37" y="9"/>
                  </a:cubicBezTo>
                  <a:cubicBezTo>
                    <a:pt x="37" y="14"/>
                    <a:pt x="32" y="19"/>
                    <a:pt x="2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77801" y="1812925"/>
              <a:ext cx="95250" cy="47625"/>
            </a:xfrm>
            <a:custGeom>
              <a:avLst/>
              <a:gdLst>
                <a:gd name="T0" fmla="*/ 27 w 37"/>
                <a:gd name="T1" fmla="*/ 18 h 18"/>
                <a:gd name="T2" fmla="*/ 10 w 37"/>
                <a:gd name="T3" fmla="*/ 18 h 18"/>
                <a:gd name="T4" fmla="*/ 0 w 37"/>
                <a:gd name="T5" fmla="*/ 9 h 18"/>
                <a:gd name="T6" fmla="*/ 10 w 37"/>
                <a:gd name="T7" fmla="*/ 0 h 18"/>
                <a:gd name="T8" fmla="*/ 27 w 37"/>
                <a:gd name="T9" fmla="*/ 0 h 18"/>
                <a:gd name="T10" fmla="*/ 37 w 37"/>
                <a:gd name="T11" fmla="*/ 9 h 18"/>
                <a:gd name="T12" fmla="*/ 27 w 37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8">
                  <a:moveTo>
                    <a:pt x="27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5" y="18"/>
                    <a:pt x="0" y="14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2" y="0"/>
                    <a:pt x="37" y="4"/>
                    <a:pt x="37" y="9"/>
                  </a:cubicBezTo>
                  <a:cubicBezTo>
                    <a:pt x="37" y="14"/>
                    <a:pt x="32" y="18"/>
                    <a:pt x="2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177801" y="1987550"/>
              <a:ext cx="95250" cy="49213"/>
            </a:xfrm>
            <a:custGeom>
              <a:avLst/>
              <a:gdLst>
                <a:gd name="T0" fmla="*/ 27 w 37"/>
                <a:gd name="T1" fmla="*/ 19 h 19"/>
                <a:gd name="T2" fmla="*/ 10 w 37"/>
                <a:gd name="T3" fmla="*/ 19 h 19"/>
                <a:gd name="T4" fmla="*/ 0 w 37"/>
                <a:gd name="T5" fmla="*/ 10 h 19"/>
                <a:gd name="T6" fmla="*/ 10 w 37"/>
                <a:gd name="T7" fmla="*/ 0 h 19"/>
                <a:gd name="T8" fmla="*/ 27 w 37"/>
                <a:gd name="T9" fmla="*/ 0 h 19"/>
                <a:gd name="T10" fmla="*/ 37 w 37"/>
                <a:gd name="T11" fmla="*/ 10 h 19"/>
                <a:gd name="T12" fmla="*/ 27 w 3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9">
                  <a:moveTo>
                    <a:pt x="27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2" y="0"/>
                    <a:pt x="37" y="4"/>
                    <a:pt x="37" y="10"/>
                  </a:cubicBezTo>
                  <a:cubicBezTo>
                    <a:pt x="37" y="15"/>
                    <a:pt x="32" y="19"/>
                    <a:pt x="2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8321860" y="2915634"/>
            <a:ext cx="350502" cy="432254"/>
            <a:chOff x="74613" y="1552575"/>
            <a:chExt cx="592138" cy="730250"/>
          </a:xfrm>
          <a:solidFill>
            <a:srgbClr val="2396D3"/>
          </a:solidFill>
        </p:grpSpPr>
        <p:sp>
          <p:nvSpPr>
            <p:cNvPr id="43" name="Freeform 8"/>
            <p:cNvSpPr>
              <a:spLocks noEditPoints="1"/>
            </p:cNvSpPr>
            <p:nvPr/>
          </p:nvSpPr>
          <p:spPr bwMode="auto">
            <a:xfrm>
              <a:off x="74613" y="1552575"/>
              <a:ext cx="592138" cy="730250"/>
            </a:xfrm>
            <a:custGeom>
              <a:avLst/>
              <a:gdLst>
                <a:gd name="T0" fmla="*/ 220 w 230"/>
                <a:gd name="T1" fmla="*/ 0 h 282"/>
                <a:gd name="T2" fmla="*/ 9 w 230"/>
                <a:gd name="T3" fmla="*/ 0 h 282"/>
                <a:gd name="T4" fmla="*/ 0 w 230"/>
                <a:gd name="T5" fmla="*/ 9 h 282"/>
                <a:gd name="T6" fmla="*/ 0 w 230"/>
                <a:gd name="T7" fmla="*/ 273 h 282"/>
                <a:gd name="T8" fmla="*/ 9 w 230"/>
                <a:gd name="T9" fmla="*/ 282 h 282"/>
                <a:gd name="T10" fmla="*/ 220 w 230"/>
                <a:gd name="T11" fmla="*/ 282 h 282"/>
                <a:gd name="T12" fmla="*/ 230 w 230"/>
                <a:gd name="T13" fmla="*/ 273 h 282"/>
                <a:gd name="T14" fmla="*/ 230 w 230"/>
                <a:gd name="T15" fmla="*/ 9 h 282"/>
                <a:gd name="T16" fmla="*/ 220 w 230"/>
                <a:gd name="T17" fmla="*/ 0 h 282"/>
                <a:gd name="T18" fmla="*/ 211 w 230"/>
                <a:gd name="T19" fmla="*/ 134 h 282"/>
                <a:gd name="T20" fmla="*/ 19 w 230"/>
                <a:gd name="T21" fmla="*/ 134 h 282"/>
                <a:gd name="T22" fmla="*/ 19 w 230"/>
                <a:gd name="T23" fmla="*/ 86 h 282"/>
                <a:gd name="T24" fmla="*/ 211 w 230"/>
                <a:gd name="T25" fmla="*/ 86 h 282"/>
                <a:gd name="T26" fmla="*/ 211 w 230"/>
                <a:gd name="T27" fmla="*/ 134 h 282"/>
                <a:gd name="T28" fmla="*/ 19 w 230"/>
                <a:gd name="T29" fmla="*/ 153 h 282"/>
                <a:gd name="T30" fmla="*/ 211 w 230"/>
                <a:gd name="T31" fmla="*/ 153 h 282"/>
                <a:gd name="T32" fmla="*/ 211 w 230"/>
                <a:gd name="T33" fmla="*/ 201 h 282"/>
                <a:gd name="T34" fmla="*/ 19 w 230"/>
                <a:gd name="T35" fmla="*/ 201 h 282"/>
                <a:gd name="T36" fmla="*/ 19 w 230"/>
                <a:gd name="T37" fmla="*/ 153 h 282"/>
                <a:gd name="T38" fmla="*/ 211 w 230"/>
                <a:gd name="T39" fmla="*/ 18 h 282"/>
                <a:gd name="T40" fmla="*/ 211 w 230"/>
                <a:gd name="T41" fmla="*/ 67 h 282"/>
                <a:gd name="T42" fmla="*/ 19 w 230"/>
                <a:gd name="T43" fmla="*/ 67 h 282"/>
                <a:gd name="T44" fmla="*/ 19 w 230"/>
                <a:gd name="T45" fmla="*/ 18 h 282"/>
                <a:gd name="T46" fmla="*/ 211 w 230"/>
                <a:gd name="T47" fmla="*/ 18 h 282"/>
                <a:gd name="T48" fmla="*/ 19 w 230"/>
                <a:gd name="T49" fmla="*/ 263 h 282"/>
                <a:gd name="T50" fmla="*/ 19 w 230"/>
                <a:gd name="T51" fmla="*/ 219 h 282"/>
                <a:gd name="T52" fmla="*/ 211 w 230"/>
                <a:gd name="T53" fmla="*/ 219 h 282"/>
                <a:gd name="T54" fmla="*/ 211 w 230"/>
                <a:gd name="T55" fmla="*/ 263 h 282"/>
                <a:gd name="T56" fmla="*/ 19 w 230"/>
                <a:gd name="T57" fmla="*/ 26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0" h="282">
                  <a:moveTo>
                    <a:pt x="22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8"/>
                    <a:pt x="4" y="282"/>
                    <a:pt x="9" y="282"/>
                  </a:cubicBezTo>
                  <a:cubicBezTo>
                    <a:pt x="220" y="282"/>
                    <a:pt x="220" y="282"/>
                    <a:pt x="220" y="282"/>
                  </a:cubicBezTo>
                  <a:cubicBezTo>
                    <a:pt x="226" y="282"/>
                    <a:pt x="230" y="278"/>
                    <a:pt x="230" y="273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4"/>
                    <a:pt x="226" y="0"/>
                    <a:pt x="220" y="0"/>
                  </a:cubicBezTo>
                  <a:close/>
                  <a:moveTo>
                    <a:pt x="211" y="134"/>
                  </a:moveTo>
                  <a:cubicBezTo>
                    <a:pt x="19" y="134"/>
                    <a:pt x="19" y="134"/>
                    <a:pt x="19" y="13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11" y="86"/>
                    <a:pt x="211" y="86"/>
                    <a:pt x="211" y="86"/>
                  </a:cubicBezTo>
                  <a:lnTo>
                    <a:pt x="211" y="134"/>
                  </a:lnTo>
                  <a:close/>
                  <a:moveTo>
                    <a:pt x="19" y="153"/>
                  </a:moveTo>
                  <a:cubicBezTo>
                    <a:pt x="211" y="153"/>
                    <a:pt x="211" y="153"/>
                    <a:pt x="211" y="153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19" y="201"/>
                    <a:pt x="19" y="201"/>
                    <a:pt x="19" y="201"/>
                  </a:cubicBezTo>
                  <a:lnTo>
                    <a:pt x="19" y="153"/>
                  </a:lnTo>
                  <a:close/>
                  <a:moveTo>
                    <a:pt x="211" y="18"/>
                  </a:moveTo>
                  <a:cubicBezTo>
                    <a:pt x="211" y="67"/>
                    <a:pt x="211" y="67"/>
                    <a:pt x="211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18"/>
                    <a:pt x="19" y="18"/>
                    <a:pt x="19" y="18"/>
                  </a:cubicBezTo>
                  <a:lnTo>
                    <a:pt x="211" y="18"/>
                  </a:lnTo>
                  <a:close/>
                  <a:moveTo>
                    <a:pt x="19" y="263"/>
                  </a:moveTo>
                  <a:cubicBezTo>
                    <a:pt x="19" y="219"/>
                    <a:pt x="19" y="219"/>
                    <a:pt x="19" y="219"/>
                  </a:cubicBezTo>
                  <a:cubicBezTo>
                    <a:pt x="211" y="219"/>
                    <a:pt x="211" y="219"/>
                    <a:pt x="211" y="219"/>
                  </a:cubicBezTo>
                  <a:cubicBezTo>
                    <a:pt x="211" y="263"/>
                    <a:pt x="211" y="263"/>
                    <a:pt x="211" y="263"/>
                  </a:cubicBezTo>
                  <a:lnTo>
                    <a:pt x="19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177801" y="1636713"/>
              <a:ext cx="95250" cy="49213"/>
            </a:xfrm>
            <a:custGeom>
              <a:avLst/>
              <a:gdLst>
                <a:gd name="T0" fmla="*/ 27 w 37"/>
                <a:gd name="T1" fmla="*/ 19 h 19"/>
                <a:gd name="T2" fmla="*/ 10 w 37"/>
                <a:gd name="T3" fmla="*/ 19 h 19"/>
                <a:gd name="T4" fmla="*/ 0 w 37"/>
                <a:gd name="T5" fmla="*/ 10 h 19"/>
                <a:gd name="T6" fmla="*/ 10 w 37"/>
                <a:gd name="T7" fmla="*/ 0 h 19"/>
                <a:gd name="T8" fmla="*/ 27 w 37"/>
                <a:gd name="T9" fmla="*/ 0 h 19"/>
                <a:gd name="T10" fmla="*/ 37 w 37"/>
                <a:gd name="T11" fmla="*/ 10 h 19"/>
                <a:gd name="T12" fmla="*/ 27 w 3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9">
                  <a:moveTo>
                    <a:pt x="27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2" y="0"/>
                    <a:pt x="37" y="5"/>
                    <a:pt x="37" y="10"/>
                  </a:cubicBezTo>
                  <a:cubicBezTo>
                    <a:pt x="37" y="15"/>
                    <a:pt x="32" y="19"/>
                    <a:pt x="2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177801" y="2152650"/>
              <a:ext cx="95250" cy="49213"/>
            </a:xfrm>
            <a:custGeom>
              <a:avLst/>
              <a:gdLst>
                <a:gd name="T0" fmla="*/ 27 w 37"/>
                <a:gd name="T1" fmla="*/ 19 h 19"/>
                <a:gd name="T2" fmla="*/ 10 w 37"/>
                <a:gd name="T3" fmla="*/ 19 h 19"/>
                <a:gd name="T4" fmla="*/ 0 w 37"/>
                <a:gd name="T5" fmla="*/ 9 h 19"/>
                <a:gd name="T6" fmla="*/ 10 w 37"/>
                <a:gd name="T7" fmla="*/ 0 h 19"/>
                <a:gd name="T8" fmla="*/ 27 w 37"/>
                <a:gd name="T9" fmla="*/ 0 h 19"/>
                <a:gd name="T10" fmla="*/ 37 w 37"/>
                <a:gd name="T11" fmla="*/ 9 h 19"/>
                <a:gd name="T12" fmla="*/ 27 w 3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9">
                  <a:moveTo>
                    <a:pt x="27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4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2" y="0"/>
                    <a:pt x="37" y="4"/>
                    <a:pt x="37" y="9"/>
                  </a:cubicBezTo>
                  <a:cubicBezTo>
                    <a:pt x="37" y="14"/>
                    <a:pt x="32" y="19"/>
                    <a:pt x="2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177801" y="1812925"/>
              <a:ext cx="95250" cy="47625"/>
            </a:xfrm>
            <a:custGeom>
              <a:avLst/>
              <a:gdLst>
                <a:gd name="T0" fmla="*/ 27 w 37"/>
                <a:gd name="T1" fmla="*/ 18 h 18"/>
                <a:gd name="T2" fmla="*/ 10 w 37"/>
                <a:gd name="T3" fmla="*/ 18 h 18"/>
                <a:gd name="T4" fmla="*/ 0 w 37"/>
                <a:gd name="T5" fmla="*/ 9 h 18"/>
                <a:gd name="T6" fmla="*/ 10 w 37"/>
                <a:gd name="T7" fmla="*/ 0 h 18"/>
                <a:gd name="T8" fmla="*/ 27 w 37"/>
                <a:gd name="T9" fmla="*/ 0 h 18"/>
                <a:gd name="T10" fmla="*/ 37 w 37"/>
                <a:gd name="T11" fmla="*/ 9 h 18"/>
                <a:gd name="T12" fmla="*/ 27 w 37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8">
                  <a:moveTo>
                    <a:pt x="27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5" y="18"/>
                    <a:pt x="0" y="14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2" y="0"/>
                    <a:pt x="37" y="4"/>
                    <a:pt x="37" y="9"/>
                  </a:cubicBezTo>
                  <a:cubicBezTo>
                    <a:pt x="37" y="14"/>
                    <a:pt x="32" y="18"/>
                    <a:pt x="2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177801" y="1987550"/>
              <a:ext cx="95250" cy="49213"/>
            </a:xfrm>
            <a:custGeom>
              <a:avLst/>
              <a:gdLst>
                <a:gd name="T0" fmla="*/ 27 w 37"/>
                <a:gd name="T1" fmla="*/ 19 h 19"/>
                <a:gd name="T2" fmla="*/ 10 w 37"/>
                <a:gd name="T3" fmla="*/ 19 h 19"/>
                <a:gd name="T4" fmla="*/ 0 w 37"/>
                <a:gd name="T5" fmla="*/ 10 h 19"/>
                <a:gd name="T6" fmla="*/ 10 w 37"/>
                <a:gd name="T7" fmla="*/ 0 h 19"/>
                <a:gd name="T8" fmla="*/ 27 w 37"/>
                <a:gd name="T9" fmla="*/ 0 h 19"/>
                <a:gd name="T10" fmla="*/ 37 w 37"/>
                <a:gd name="T11" fmla="*/ 10 h 19"/>
                <a:gd name="T12" fmla="*/ 27 w 3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9">
                  <a:moveTo>
                    <a:pt x="27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2" y="0"/>
                    <a:pt x="37" y="4"/>
                    <a:pt x="37" y="10"/>
                  </a:cubicBezTo>
                  <a:cubicBezTo>
                    <a:pt x="37" y="15"/>
                    <a:pt x="32" y="19"/>
                    <a:pt x="2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3138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8458-BC23-4AF5-8000-D492717E64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Высокопроизводительные кластеры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53696-1A0A-4DD9-B532-8937846F8B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HiPerf</a:t>
            </a:r>
            <a:r>
              <a:rPr lang="en-US" dirty="0"/>
              <a:t> </a:t>
            </a:r>
            <a:r>
              <a:rPr lang="ru-RU" dirty="0"/>
              <a:t>серверы для высоконагруженных приложений и задач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FB3DC-78C6-4C64-9C07-AADDE89F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9">
            <a:extLst>
              <a:ext uri="{FF2B5EF4-FFF2-40B4-BE49-F238E27FC236}">
                <a16:creationId xmlns:a16="http://schemas.microsoft.com/office/drawing/2014/main" id="{554CA05A-E62E-499F-87DD-E98A6EA279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2" b="39192"/>
          <a:stretch/>
        </p:blipFill>
        <p:spPr>
          <a:xfrm>
            <a:off x="9743537" y="0"/>
            <a:ext cx="2448463" cy="5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303F91-2999-44F2-AD6A-655048DB8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1700876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9F6CD9-8CE4-424D-A1C8-F33FD448B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2837183"/>
            <a:ext cx="952500" cy="95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EADF35-9A8E-4435-8125-A3AB1297C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4035902"/>
            <a:ext cx="952500" cy="95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9B9980-1545-4A41-919B-B00203E0E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5215041"/>
            <a:ext cx="952500" cy="952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E9752E-006D-4AE8-AFD0-45D5B8A25485}"/>
              </a:ext>
            </a:extLst>
          </p:cNvPr>
          <p:cNvSpPr txBox="1"/>
          <p:nvPr/>
        </p:nvSpPr>
        <p:spPr>
          <a:xfrm>
            <a:off x="6367244" y="1593908"/>
            <a:ext cx="4832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Высокопроизводительные кластеры подходят для размещения: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0F4D3-CE6F-4EE8-B7BA-C97B4B607593}"/>
              </a:ext>
            </a:extLst>
          </p:cNvPr>
          <p:cNvSpPr txBox="1"/>
          <p:nvPr/>
        </p:nvSpPr>
        <p:spPr>
          <a:xfrm>
            <a:off x="6367242" y="2567767"/>
            <a:ext cx="53088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приложения 1С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высоконагруженных </a:t>
            </a:r>
            <a:r>
              <a:rPr lang="en-US" dirty="0"/>
              <a:t>ERP </a:t>
            </a:r>
            <a:r>
              <a:rPr lang="ru-RU" dirty="0"/>
              <a:t>систем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приложений с высокопроизводительной базой данных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приложений с большим количеством одновременных пользователей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бизнес-критичных </a:t>
            </a:r>
            <a:r>
              <a:rPr lang="en-US" dirty="0"/>
              <a:t>CRM </a:t>
            </a:r>
            <a:r>
              <a:rPr lang="ru-RU" dirty="0"/>
              <a:t>систем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высоконагруженных сайтов и </a:t>
            </a:r>
            <a:r>
              <a:rPr lang="en-US" dirty="0"/>
              <a:t>web-</a:t>
            </a:r>
            <a:r>
              <a:rPr lang="ru-RU" dirty="0"/>
              <a:t>сервисов 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E0B431-1A5A-4CE8-B085-78D181087C09}"/>
              </a:ext>
            </a:extLst>
          </p:cNvPr>
          <p:cNvSpPr txBox="1"/>
          <p:nvPr/>
        </p:nvSpPr>
        <p:spPr>
          <a:xfrm>
            <a:off x="1468438" y="1715461"/>
            <a:ext cx="4521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Серверы </a:t>
            </a:r>
            <a:r>
              <a:rPr lang="en-US" dirty="0"/>
              <a:t>Inferit </a:t>
            </a:r>
            <a:r>
              <a:rPr lang="ru-RU" dirty="0"/>
              <a:t>базовые</a:t>
            </a:r>
          </a:p>
          <a:p>
            <a:r>
              <a:rPr lang="pt-BR" dirty="0"/>
              <a:t>CPU: 2x 6248R - 3,0 GHz</a:t>
            </a:r>
            <a:endParaRPr lang="ru-RU" dirty="0"/>
          </a:p>
          <a:p>
            <a:r>
              <a:rPr lang="pt-BR" dirty="0"/>
              <a:t>RAM: 768 GB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C2ACEB-5783-4FA8-AB86-A89DF0605686}"/>
              </a:ext>
            </a:extLst>
          </p:cNvPr>
          <p:cNvSpPr txBox="1"/>
          <p:nvPr/>
        </p:nvSpPr>
        <p:spPr>
          <a:xfrm>
            <a:off x="1468435" y="2851768"/>
            <a:ext cx="4521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Серверы </a:t>
            </a:r>
            <a:r>
              <a:rPr lang="en-US" dirty="0"/>
              <a:t>Inferit </a:t>
            </a:r>
            <a:r>
              <a:rPr lang="ru-RU" dirty="0"/>
              <a:t>по запросу</a:t>
            </a:r>
          </a:p>
          <a:p>
            <a:r>
              <a:rPr lang="pt-BR" dirty="0"/>
              <a:t>CPU: 2x 6246R - 3,4 GHz</a:t>
            </a:r>
            <a:endParaRPr lang="ru-RU" dirty="0"/>
          </a:p>
          <a:p>
            <a:r>
              <a:rPr lang="pt-BR" dirty="0"/>
              <a:t>RAM: 768 GB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66FE6C-0529-4A70-A034-B9DFF02FFEA3}"/>
              </a:ext>
            </a:extLst>
          </p:cNvPr>
          <p:cNvSpPr txBox="1"/>
          <p:nvPr/>
        </p:nvSpPr>
        <p:spPr>
          <a:xfrm>
            <a:off x="1468437" y="5368126"/>
            <a:ext cx="452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Возможность организации сетевой связанности между ЦОДами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30B082-21ED-403D-B454-E509FCEE5675}"/>
              </a:ext>
            </a:extLst>
          </p:cNvPr>
          <p:cNvSpPr txBox="1"/>
          <p:nvPr/>
        </p:nvSpPr>
        <p:spPr>
          <a:xfrm>
            <a:off x="1468436" y="4182669"/>
            <a:ext cx="452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Доступны на площадках в Москве, Санкт-Петербурге и Новосибирске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E89B06-7254-44F8-863F-56674AC64F3E}"/>
              </a:ext>
            </a:extLst>
          </p:cNvPr>
          <p:cNvSpPr txBox="1"/>
          <p:nvPr/>
        </p:nvSpPr>
        <p:spPr>
          <a:xfrm>
            <a:off x="7300372" y="5342258"/>
            <a:ext cx="380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расчета стоимости решения обратитесь к вашему менеджеру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11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686968"/>
      </a:dk2>
      <a:lt2>
        <a:srgbClr val="F2F2F2"/>
      </a:lt2>
      <a:accent1>
        <a:srgbClr val="A20C33"/>
      </a:accent1>
      <a:accent2>
        <a:srgbClr val="2396D3"/>
      </a:accent2>
      <a:accent3>
        <a:srgbClr val="C76D85"/>
      </a:accent3>
      <a:accent4>
        <a:srgbClr val="66A9D9"/>
      </a:accent4>
      <a:accent5>
        <a:srgbClr val="A6A8AB"/>
      </a:accent5>
      <a:accent6>
        <a:srgbClr val="99C6E6"/>
      </a:accent6>
      <a:hlink>
        <a:srgbClr val="0070C0"/>
      </a:hlink>
      <a:folHlink>
        <a:srgbClr val="954F72"/>
      </a:folHlink>
    </a:clrScheme>
    <a:fontScheme name="SL_Sego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Softline_2023_30 лет" id="{DBD3854B-4CAE-4630-9E8C-35380D12DDA2}" vid="{3CDE8733-702A-4282-8380-E89A70D6B7D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EEA386FF5851D4AA3B93181E0E82718" ma:contentTypeVersion="4" ma:contentTypeDescription="Создание документа." ma:contentTypeScope="" ma:versionID="984aa24e234ed995cd6cb7a497550307">
  <xsd:schema xmlns:xsd="http://www.w3.org/2001/XMLSchema" xmlns:xs="http://www.w3.org/2001/XMLSchema" xmlns:p="http://schemas.microsoft.com/office/2006/metadata/properties" xmlns:ns2="669cf911-ed59-4fa3-9265-71c1444f1282" xmlns:ns3="2bdbb2a9-3462-482b-ad35-4d7f8933501a" xmlns:ns4="eb22fbce-0f11-49a5-8989-c0cec99424eb" targetNamespace="http://schemas.microsoft.com/office/2006/metadata/properties" ma:root="true" ma:fieldsID="566df81b69325d17eaf24f4be5d606bf" ns2:_="" ns3:_="" ns4:_="">
    <xsd:import namespace="669cf911-ed59-4fa3-9265-71c1444f1282"/>
    <xsd:import namespace="2bdbb2a9-3462-482b-ad35-4d7f8933501a"/>
    <xsd:import namespace="eb22fbce-0f11-49a5-8989-c0cec99424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cf911-ed59-4fa3-9265-71c1444f12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bb2a9-3462-482b-ad35-4d7f8933501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2fbce-0f11-49a5-8989-c0cec99424eb" elementFormDefault="qualified">
    <xsd:import namespace="http://schemas.microsoft.com/office/2006/documentManagement/types"/>
    <xsd:import namespace="http://schemas.microsoft.com/office/infopath/2007/PartnerControls"/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22584E-42E6-4E3E-84B8-DB60358E61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961031-1D3A-46CE-8C92-E6BB0F5FD6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9cf911-ed59-4fa3-9265-71c1444f1282"/>
    <ds:schemaRef ds:uri="2bdbb2a9-3462-482b-ad35-4d7f8933501a"/>
    <ds:schemaRef ds:uri="eb22fbce-0f11-49a5-8989-c0cec99424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62C591-B597-482F-9F0C-BF63C1EBC383}">
  <ds:schemaRefs>
    <ds:schemaRef ds:uri="http://purl.org/dc/terms/"/>
    <ds:schemaRef ds:uri="http://purl.org/dc/elements/1.1/"/>
    <ds:schemaRef ds:uri="669cf911-ed59-4fa3-9265-71c1444f1282"/>
    <ds:schemaRef ds:uri="http://schemas.microsoft.com/office/2006/documentManagement/types"/>
    <ds:schemaRef ds:uri="http://www.w3.org/XML/1998/namespace"/>
    <ds:schemaRef ds:uri="eb22fbce-0f11-49a5-8989-c0cec99424eb"/>
    <ds:schemaRef ds:uri="http://schemas.openxmlformats.org/package/2006/metadata/core-properties"/>
    <ds:schemaRef ds:uri="http://schemas.microsoft.com/office/infopath/2007/PartnerControls"/>
    <ds:schemaRef ds:uri="2bdbb2a9-3462-482b-ad35-4d7f8933501a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Softline_Cloud</Template>
  <TotalTime>8348</TotalTime>
  <Words>1740</Words>
  <Application>Microsoft Office PowerPoint</Application>
  <PresentationFormat>Широкоэкранный</PresentationFormat>
  <Paragraphs>264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Calibri</vt:lpstr>
      <vt:lpstr>Fira Sans ExtraLight</vt:lpstr>
      <vt:lpstr>Fira Sans SemiBold</vt:lpstr>
      <vt:lpstr>Montserrat</vt:lpstr>
      <vt:lpstr>Roboto Light</vt:lpstr>
      <vt:lpstr>Segoe UI</vt:lpstr>
      <vt:lpstr>Segoe UI (Основной текст)</vt:lpstr>
      <vt:lpstr>Segoe UI Semibold</vt:lpstr>
      <vt:lpstr>Segoe UI Semilight</vt:lpstr>
      <vt:lpstr>Wingdings</vt:lpstr>
      <vt:lpstr>Тема Office</vt:lpstr>
      <vt:lpstr>В авангарде цифровой трансформации</vt:lpstr>
      <vt:lpstr>Цифровая трансформация: Softline Мультиоблако </vt:lpstr>
      <vt:lpstr>Импортозамещение как основа развития ИТ </vt:lpstr>
      <vt:lpstr>Импортозамещение как основа развития ИТ </vt:lpstr>
      <vt:lpstr>Повышение безопасности инфраструктуры  </vt:lpstr>
      <vt:lpstr>Dedicated Infrastructure</vt:lpstr>
      <vt:lpstr>Преимущества Dedicated при любом типе размещения </vt:lpstr>
      <vt:lpstr>Доступное к аренде оборудование</vt:lpstr>
      <vt:lpstr>Высокопроизводительные кластеры </vt:lpstr>
      <vt:lpstr>Репликация и восстановление в облаке Softline </vt:lpstr>
      <vt:lpstr>Резервное копирование в Softline Мультиоблако </vt:lpstr>
      <vt:lpstr>Управление контейнерами K8s в облаке Softline </vt:lpstr>
      <vt:lpstr>Хранилище S3</vt:lpstr>
      <vt:lpstr>Хранение данных в Облаке Softline по ФЗ 152(УЗ-2)</vt:lpstr>
      <vt:lpstr>Виртуальный офис SL</vt:lpstr>
      <vt:lpstr>Миграция инфраструктуры в Softline Мультиоблако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Katasonova, Elena</dc:creator>
  <cp:lastModifiedBy>Kalin, Vladimir</cp:lastModifiedBy>
  <cp:revision>47</cp:revision>
  <dcterms:created xsi:type="dcterms:W3CDTF">2023-07-26T15:11:58Z</dcterms:created>
  <dcterms:modified xsi:type="dcterms:W3CDTF">2024-06-19T11:08:35Z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0x010100DEEA386FF5851D4AA3B93181E0E82718</vt:lpwstr>
  </property>
</Properties>
</file>